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0.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11.xml" ContentType="application/vnd.openxmlformats-officedocument.presentationml.notesSlide+xml"/>
  <Override PartName="/ppt/charts/chart3.xml" ContentType="application/vnd.openxmlformats-officedocument.drawingml.chart+xml"/>
  <Override PartName="/ppt/drawings/drawing2.xml" ContentType="application/vnd.openxmlformats-officedocument.drawingml.chartshapes+xml"/>
  <Override PartName="/ppt/notesSlides/notesSlide12.xml" ContentType="application/vnd.openxmlformats-officedocument.presentationml.notesSlide+xml"/>
  <Override PartName="/ppt/charts/chart4.xml" ContentType="application/vnd.openxmlformats-officedocument.drawingml.chart+xml"/>
  <Override PartName="/ppt/drawings/drawing3.xml" ContentType="application/vnd.openxmlformats-officedocument.drawingml.chartshapes+xml"/>
  <Override PartName="/ppt/notesSlides/notesSlide13.xml" ContentType="application/vnd.openxmlformats-officedocument.presentationml.notesSlide+xml"/>
  <Override PartName="/ppt/charts/chart5.xml" ContentType="application/vnd.openxmlformats-officedocument.drawingml.chart+xml"/>
  <Override PartName="/ppt/drawings/drawing4.xml" ContentType="application/vnd.openxmlformats-officedocument.drawingml.chartshapes+xml"/>
  <Override PartName="/ppt/notesSlides/notesSlide14.xml" ContentType="application/vnd.openxmlformats-officedocument.presentationml.notesSlide+xml"/>
  <Override PartName="/ppt/charts/chart6.xml" ContentType="application/vnd.openxmlformats-officedocument.drawingml.chart+xml"/>
  <Override PartName="/ppt/drawings/drawing5.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notesSlides/notesSlide22.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drawings/drawing6.xml" ContentType="application/vnd.openxmlformats-officedocument.drawingml.chartshapes+xml"/>
  <Override PartName="/ppt/notesSlides/notesSlide23.xml" ContentType="application/vnd.openxmlformats-officedocument.presentationml.notesSlide+xml"/>
  <Override PartName="/ppt/charts/chart11.xml" ContentType="application/vnd.openxmlformats-officedocument.drawingml.chart+xml"/>
  <Override PartName="/ppt/drawings/drawing7.xml" ContentType="application/vnd.openxmlformats-officedocument.drawingml.chartshapes+xml"/>
  <Override PartName="/ppt/notesSlides/notesSlide24.xml" ContentType="application/vnd.openxmlformats-officedocument.presentationml.notesSlide+xml"/>
  <Override PartName="/ppt/charts/chart12.xml" ContentType="application/vnd.openxmlformats-officedocument.drawingml.chart+xml"/>
  <Override PartName="/ppt/theme/themeOverride2.xml" ContentType="application/vnd.openxmlformats-officedocument.themeOverride+xml"/>
  <Override PartName="/ppt/notesSlides/notesSlide25.xml" ContentType="application/vnd.openxmlformats-officedocument.presentationml.notesSlide+xml"/>
  <Override PartName="/ppt/charts/chart13.xml" ContentType="application/vnd.openxmlformats-officedocument.drawingml.chart+xml"/>
  <Override PartName="/ppt/theme/themeOverride3.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59"/>
  </p:notesMasterIdLst>
  <p:handoutMasterIdLst>
    <p:handoutMasterId r:id="rId60"/>
  </p:handoutMasterIdLst>
  <p:sldIdLst>
    <p:sldId id="443" r:id="rId3"/>
    <p:sldId id="507" r:id="rId4"/>
    <p:sldId id="427" r:id="rId5"/>
    <p:sldId id="335" r:id="rId6"/>
    <p:sldId id="336" r:id="rId7"/>
    <p:sldId id="299" r:id="rId8"/>
    <p:sldId id="343" r:id="rId9"/>
    <p:sldId id="521" r:id="rId10"/>
    <p:sldId id="522" r:id="rId11"/>
    <p:sldId id="523" r:id="rId12"/>
    <p:sldId id="524" r:id="rId13"/>
    <p:sldId id="525" r:id="rId14"/>
    <p:sldId id="513" r:id="rId15"/>
    <p:sldId id="415" r:id="rId16"/>
    <p:sldId id="466" r:id="rId17"/>
    <p:sldId id="365" r:id="rId18"/>
    <p:sldId id="445" r:id="rId19"/>
    <p:sldId id="446" r:id="rId20"/>
    <p:sldId id="447" r:id="rId21"/>
    <p:sldId id="448" r:id="rId22"/>
    <p:sldId id="449" r:id="rId23"/>
    <p:sldId id="450" r:id="rId24"/>
    <p:sldId id="410" r:id="rId25"/>
    <p:sldId id="491" r:id="rId26"/>
    <p:sldId id="492" r:id="rId27"/>
    <p:sldId id="493" r:id="rId28"/>
    <p:sldId id="494" r:id="rId29"/>
    <p:sldId id="496" r:id="rId30"/>
    <p:sldId id="497" r:id="rId31"/>
    <p:sldId id="498" r:id="rId32"/>
    <p:sldId id="499" r:id="rId33"/>
    <p:sldId id="526" r:id="rId34"/>
    <p:sldId id="527" r:id="rId35"/>
    <p:sldId id="528" r:id="rId36"/>
    <p:sldId id="529" r:id="rId37"/>
    <p:sldId id="437" r:id="rId38"/>
    <p:sldId id="438" r:id="rId39"/>
    <p:sldId id="439" r:id="rId40"/>
    <p:sldId id="440" r:id="rId41"/>
    <p:sldId id="452" r:id="rId42"/>
    <p:sldId id="453" r:id="rId43"/>
    <p:sldId id="302" r:id="rId44"/>
    <p:sldId id="303" r:id="rId45"/>
    <p:sldId id="480" r:id="rId46"/>
    <p:sldId id="481" r:id="rId47"/>
    <p:sldId id="412" r:id="rId48"/>
    <p:sldId id="470" r:id="rId49"/>
    <p:sldId id="400" r:id="rId50"/>
    <p:sldId id="401" r:id="rId51"/>
    <p:sldId id="514" r:id="rId52"/>
    <p:sldId id="515" r:id="rId53"/>
    <p:sldId id="516" r:id="rId54"/>
    <p:sldId id="517" r:id="rId55"/>
    <p:sldId id="518" r:id="rId56"/>
    <p:sldId id="519" r:id="rId57"/>
    <p:sldId id="520" r:id="rId58"/>
  </p:sldIdLst>
  <p:sldSz cx="9144000" cy="6858000" type="screen4x3"/>
  <p:notesSz cx="7010400" cy="92964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D5C14E-9629-47A4-A8B3-5E72FB70A9B9}">
          <p14:sldIdLst/>
        </p14:section>
        <p14:section name="Untitled Section" id="{48447265-7D66-416F-8EC9-700AA4D25D83}">
          <p14:sldIdLst>
            <p14:sldId id="443"/>
          </p14:sldIdLst>
        </p14:section>
        <p14:section name="Untitled Section" id="{F55E527D-5D88-497C-848F-530E11683608}">
          <p14:sldIdLst>
            <p14:sldId id="507"/>
            <p14:sldId id="427"/>
            <p14:sldId id="335"/>
            <p14:sldId id="336"/>
            <p14:sldId id="299"/>
            <p14:sldId id="343"/>
            <p14:sldId id="521"/>
            <p14:sldId id="522"/>
            <p14:sldId id="523"/>
            <p14:sldId id="524"/>
            <p14:sldId id="525"/>
            <p14:sldId id="513"/>
            <p14:sldId id="415"/>
            <p14:sldId id="466"/>
            <p14:sldId id="365"/>
            <p14:sldId id="445"/>
            <p14:sldId id="446"/>
            <p14:sldId id="447"/>
            <p14:sldId id="448"/>
            <p14:sldId id="449"/>
            <p14:sldId id="450"/>
            <p14:sldId id="410"/>
            <p14:sldId id="491"/>
            <p14:sldId id="492"/>
            <p14:sldId id="493"/>
            <p14:sldId id="494"/>
            <p14:sldId id="496"/>
            <p14:sldId id="497"/>
            <p14:sldId id="498"/>
            <p14:sldId id="499"/>
            <p14:sldId id="526"/>
            <p14:sldId id="527"/>
            <p14:sldId id="528"/>
            <p14:sldId id="529"/>
            <p14:sldId id="437"/>
            <p14:sldId id="438"/>
            <p14:sldId id="439"/>
            <p14:sldId id="440"/>
          </p14:sldIdLst>
        </p14:section>
        <p14:section name="Untitled Section" id="{8B622765-D6FE-4743-8FBA-45A6EA3AA88A}">
          <p14:sldIdLst>
            <p14:sldId id="452"/>
            <p14:sldId id="453"/>
            <p14:sldId id="302"/>
            <p14:sldId id="303"/>
            <p14:sldId id="480"/>
            <p14:sldId id="481"/>
            <p14:sldId id="412"/>
            <p14:sldId id="470"/>
            <p14:sldId id="400"/>
            <p14:sldId id="401"/>
            <p14:sldId id="514"/>
            <p14:sldId id="515"/>
            <p14:sldId id="516"/>
            <p14:sldId id="517"/>
            <p14:sldId id="518"/>
            <p14:sldId id="519"/>
            <p14:sldId id="520"/>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26" autoAdjust="0"/>
    <p:restoredTop sz="67543" autoAdjust="0"/>
  </p:normalViewPr>
  <p:slideViewPr>
    <p:cSldViewPr>
      <p:cViewPr>
        <p:scale>
          <a:sx n="66" d="100"/>
          <a:sy n="66" d="100"/>
        </p:scale>
        <p:origin x="-1494" y="-1038"/>
      </p:cViewPr>
      <p:guideLst>
        <p:guide orient="horz" pos="2160"/>
        <p:guide pos="2880"/>
      </p:guideLst>
    </p:cSldViewPr>
  </p:slideViewPr>
  <p:notesTextViewPr>
    <p:cViewPr>
      <p:scale>
        <a:sx n="1" d="1"/>
        <a:sy n="1" d="1"/>
      </p:scale>
      <p:origin x="0" y="0"/>
    </p:cViewPr>
  </p:notesTextViewPr>
  <p:sorterViewPr>
    <p:cViewPr>
      <p:scale>
        <a:sx n="100" d="100"/>
        <a:sy n="100" d="100"/>
      </p:scale>
      <p:origin x="0" y="94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3.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7924946881641805E-2"/>
          <c:y val="3.35207786526684E-2"/>
          <c:w val="0.87239251343584301"/>
          <c:h val="0.82810651793525802"/>
        </c:manualLayout>
      </c:layout>
      <c:barChart>
        <c:barDir val="col"/>
        <c:grouping val="clustered"/>
        <c:varyColors val="0"/>
        <c:ser>
          <c:idx val="0"/>
          <c:order val="0"/>
          <c:tx>
            <c:strRef>
              <c:f>data!$B$2</c:f>
              <c:strCache>
                <c:ptCount val="1"/>
                <c:pt idx="0">
                  <c:v>Official*</c:v>
                </c:pt>
              </c:strCache>
            </c:strRef>
          </c:tx>
          <c:spPr>
            <a:solidFill>
              <a:srgbClr val="1F497D"/>
            </a:solidFill>
          </c:spPr>
          <c:invertIfNegative val="0"/>
          <c:dLbls>
            <c:dLbl>
              <c:idx val="0"/>
              <c:layout>
                <c:manualLayout>
                  <c:x val="0"/>
                  <c:y val="8.3333333333333297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9841269841269801E-3"/>
                  <c:y val="1.3888888888888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5.9523809523809503E-3"/>
                  <c:y val="1.111111111111109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5.5555555555555497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a:noFill/>
              </a:ln>
              <a:effectLst/>
            </c:spPr>
            <c:txPr>
              <a:bodyPr/>
              <a:lstStyle/>
              <a:p>
                <a:pPr>
                  <a:defRPr sz="1300" baseline="0">
                    <a:latin typeface="Arial" panose="020B0604020202020204" pitchFamily="34" charset="0"/>
                    <a:cs typeface="Arial" panose="020B0604020202020204" pitchFamily="34" charset="0"/>
                  </a:defRPr>
                </a:pPr>
                <a:endParaRPr lang="en-US"/>
              </a:p>
            </c:txPr>
            <c:dLblPos val="outEnd"/>
            <c:showLegendKey val="0"/>
            <c:showVal val="0"/>
            <c:showCatName val="0"/>
            <c:showSerName val="0"/>
            <c:showPercent val="0"/>
            <c:showBubbleSize val="0"/>
            <c:extLst>
              <c:ext xmlns:c15="http://schemas.microsoft.com/office/drawing/2012/chart" uri="{CE6537A1-D6FC-4f65-9D91-7224C49458BB}">
                <c15:showLeaderLines val="0"/>
              </c:ext>
            </c:extLst>
          </c:dLbls>
          <c:cat>
            <c:strRef>
              <c:f>data!$A$3:$A$7</c:f>
              <c:strCache>
                <c:ptCount val="5"/>
                <c:pt idx="0">
                  <c:v>All People</c:v>
                </c:pt>
                <c:pt idx="2">
                  <c:v>Under 18 years</c:v>
                </c:pt>
                <c:pt idx="3">
                  <c:v>18 to 64 
years</c:v>
                </c:pt>
                <c:pt idx="4">
                  <c:v>65 years and older</c:v>
                </c:pt>
              </c:strCache>
            </c:strRef>
          </c:cat>
          <c:val>
            <c:numRef>
              <c:f>data!$E$3:$E$7</c:f>
              <c:numCache>
                <c:formatCode>General</c:formatCode>
                <c:ptCount val="5"/>
                <c:pt idx="0" formatCode="_(* #,##0.000_);_(* \(#,##0.000\);_(* &quot;-&quot;??_);_(@_)">
                  <c:v>13.7</c:v>
                </c:pt>
                <c:pt idx="2" formatCode="_(* #,##0.000_);_(* \(#,##0.000\);_(* &quot;-&quot;??_);_(@_)">
                  <c:v>20.100000000000001</c:v>
                </c:pt>
                <c:pt idx="3" formatCode="_(* #,##0.000_);_(* \(#,##0.000\);_(* &quot;-&quot;??_);_(@_)">
                  <c:v>12.4</c:v>
                </c:pt>
                <c:pt idx="4" formatCode="_(* #,##0.000_);_(* \(#,##0.000\);_(* &quot;-&quot;??_);_(@_)">
                  <c:v>8.8000000000000007</c:v>
                </c:pt>
              </c:numCache>
            </c:numRef>
          </c:val>
        </c:ser>
        <c:ser>
          <c:idx val="1"/>
          <c:order val="1"/>
          <c:tx>
            <c:strRef>
              <c:f>data!$C$2</c:f>
              <c:strCache>
                <c:ptCount val="1"/>
                <c:pt idx="0">
                  <c:v>SPM</c:v>
                </c:pt>
              </c:strCache>
            </c:strRef>
          </c:tx>
          <c:spPr>
            <a:solidFill>
              <a:srgbClr val="F79646"/>
            </a:solidFill>
          </c:spPr>
          <c:invertIfNegative val="0"/>
          <c:dLbls>
            <c:dLbl>
              <c:idx val="0"/>
              <c:layout>
                <c:manualLayout>
                  <c:x val="1.9841269841269801E-3"/>
                  <c:y val="1.3888888888888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
                  <c:y val="1.3888888888888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9841269841269801E-3"/>
                  <c:y val="1.111111111111109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9841269841269801E-3"/>
                  <c:y val="0"/>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a:noFill/>
              </a:ln>
              <a:effectLst/>
            </c:spPr>
            <c:txPr>
              <a:bodyPr/>
              <a:lstStyle/>
              <a:p>
                <a:pPr>
                  <a:defRPr sz="1300" baseline="0">
                    <a:latin typeface="Arial" panose="020B0604020202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data!$A$3:$A$7</c:f>
              <c:strCache>
                <c:ptCount val="5"/>
                <c:pt idx="0">
                  <c:v>All People</c:v>
                </c:pt>
                <c:pt idx="2">
                  <c:v>Under 18 years</c:v>
                </c:pt>
                <c:pt idx="3">
                  <c:v>18 to 64 
years</c:v>
                </c:pt>
                <c:pt idx="4">
                  <c:v>65 years and older</c:v>
                </c:pt>
              </c:strCache>
            </c:strRef>
          </c:cat>
          <c:val>
            <c:numRef>
              <c:f>data!$F$3:$F$7</c:f>
              <c:numCache>
                <c:formatCode>General</c:formatCode>
                <c:ptCount val="5"/>
                <c:pt idx="0" formatCode="_(* #,##0.000_);_(* \(#,##0.000\);_(* &quot;-&quot;??_);_(@_)">
                  <c:v>14.3</c:v>
                </c:pt>
                <c:pt idx="2" formatCode="_(* #,##0.000_);_(* \(#,##0.000\);_(* &quot;-&quot;??_);_(@_)">
                  <c:v>16.100000000000001</c:v>
                </c:pt>
                <c:pt idx="3" formatCode="_(* #,##0.000_);_(* \(#,##0.000\);_(* &quot;-&quot;??_);_(@_)">
                  <c:v>13.8</c:v>
                </c:pt>
                <c:pt idx="4" formatCode="_(* #,##0.000_);_(* \(#,##0.000\);_(* &quot;-&quot;??_);_(@_)">
                  <c:v>13.7</c:v>
                </c:pt>
              </c:numCache>
            </c:numRef>
          </c:val>
        </c:ser>
        <c:dLbls>
          <c:showLegendKey val="0"/>
          <c:showVal val="0"/>
          <c:showCatName val="0"/>
          <c:showSerName val="0"/>
          <c:showPercent val="0"/>
          <c:showBubbleSize val="0"/>
        </c:dLbls>
        <c:gapWidth val="47"/>
        <c:axId val="355121792"/>
        <c:axId val="355321344"/>
      </c:barChart>
      <c:catAx>
        <c:axId val="355121792"/>
        <c:scaling>
          <c:orientation val="minMax"/>
        </c:scaling>
        <c:delete val="0"/>
        <c:axPos val="b"/>
        <c:numFmt formatCode="General" sourceLinked="1"/>
        <c:majorTickMark val="none"/>
        <c:minorTickMark val="none"/>
        <c:tickLblPos val="nextTo"/>
        <c:txPr>
          <a:bodyPr/>
          <a:lstStyle/>
          <a:p>
            <a:pPr>
              <a:defRPr sz="1200">
                <a:latin typeface="Arial" pitchFamily="34" charset="0"/>
                <a:cs typeface="Arial" pitchFamily="34" charset="0"/>
              </a:defRPr>
            </a:pPr>
            <a:endParaRPr lang="en-US"/>
          </a:p>
        </c:txPr>
        <c:crossAx val="355321344"/>
        <c:crosses val="autoZero"/>
        <c:auto val="1"/>
        <c:lblAlgn val="ctr"/>
        <c:lblOffset val="100"/>
        <c:noMultiLvlLbl val="0"/>
      </c:catAx>
      <c:valAx>
        <c:axId val="355321344"/>
        <c:scaling>
          <c:orientation val="minMax"/>
          <c:max val="25"/>
          <c:min val="0"/>
        </c:scaling>
        <c:delete val="0"/>
        <c:axPos val="l"/>
        <c:majorGridlines>
          <c:spPr>
            <a:ln w="3175">
              <a:solidFill>
                <a:sysClr val="window" lastClr="FFFFFF">
                  <a:lumMod val="85000"/>
                </a:sysClr>
              </a:solidFill>
            </a:ln>
          </c:spPr>
        </c:majorGridlines>
        <c:numFmt formatCode="#,##0" sourceLinked="0"/>
        <c:majorTickMark val="none"/>
        <c:minorTickMark val="none"/>
        <c:tickLblPos val="nextTo"/>
        <c:txPr>
          <a:bodyPr/>
          <a:lstStyle/>
          <a:p>
            <a:pPr>
              <a:defRPr sz="1200">
                <a:latin typeface="Arial" pitchFamily="34" charset="0"/>
                <a:cs typeface="Arial" pitchFamily="34" charset="0"/>
              </a:defRPr>
            </a:pPr>
            <a:endParaRPr lang="en-US"/>
          </a:p>
        </c:txPr>
        <c:crossAx val="355121792"/>
        <c:crosses val="autoZero"/>
        <c:crossBetween val="between"/>
      </c:valAx>
      <c:spPr>
        <a:ln>
          <a:solidFill>
            <a:sysClr val="window" lastClr="FFFFFF">
              <a:lumMod val="75000"/>
            </a:sysClr>
          </a:solidFill>
        </a:ln>
      </c:spPr>
    </c:plotArea>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2014</c:v>
                </c:pt>
              </c:strCache>
            </c:strRef>
          </c:tx>
          <c:spPr>
            <a:solidFill>
              <a:schemeClr val="accent1"/>
            </a:solidFill>
          </c:spPr>
          <c:invertIfNegative val="0"/>
          <c:dPt>
            <c:idx val="2"/>
            <c:invertIfNegative val="0"/>
            <c:bubble3D val="0"/>
            <c:spPr>
              <a:solidFill>
                <a:srgbClr val="FF0000"/>
              </a:solidFill>
            </c:spPr>
          </c:dPt>
          <c:dPt>
            <c:idx val="3"/>
            <c:invertIfNegative val="0"/>
            <c:bubble3D val="0"/>
            <c:spPr>
              <a:solidFill>
                <a:schemeClr val="accent3">
                  <a:lumMod val="75000"/>
                </a:schemeClr>
              </a:solidFill>
            </c:spPr>
          </c:dPt>
          <c:dPt>
            <c:idx val="4"/>
            <c:invertIfNegative val="0"/>
            <c:bubble3D val="0"/>
            <c:spPr>
              <a:solidFill>
                <a:srgbClr val="FFFF00"/>
              </a:solidFill>
            </c:spPr>
          </c:dPt>
          <c:cat>
            <c:strRef>
              <c:f>Sheet1!$A$2:$A$6</c:f>
              <c:strCache>
                <c:ptCount val="5"/>
                <c:pt idx="0">
                  <c:v>Official</c:v>
                </c:pt>
                <c:pt idx="2">
                  <c:v>Owners with a Mortgage</c:v>
                </c:pt>
                <c:pt idx="3">
                  <c:v>Owners without a Mortgage</c:v>
                </c:pt>
                <c:pt idx="4">
                  <c:v>Renters</c:v>
                </c:pt>
              </c:strCache>
            </c:strRef>
          </c:cat>
          <c:val>
            <c:numRef>
              <c:f>Sheet1!$B$2:$B$6</c:f>
              <c:numCache>
                <c:formatCode>General</c:formatCode>
                <c:ptCount val="5"/>
                <c:pt idx="0" formatCode="_(&quot;$&quot;* #,##0_);_(&quot;$&quot;* \(#,##0\);_(&quot;$&quot;* &quot;-&quot;??_);_(@_)">
                  <c:v>24008</c:v>
                </c:pt>
                <c:pt idx="2" formatCode="_(&quot;$&quot;* #,##0_);_(&quot;$&quot;* \(#,##0\);_(&quot;$&quot;* &quot;-&quot;??_);_(@_)">
                  <c:v>25844</c:v>
                </c:pt>
                <c:pt idx="3" formatCode="_(&quot;$&quot;* #,##0_);_(&quot;$&quot;* \(#,##0\);_(&quot;$&quot;* &quot;-&quot;??_);_(@_)">
                  <c:v>21380</c:v>
                </c:pt>
                <c:pt idx="4" formatCode="_(&quot;$&quot;* #,##0_);_(&quot;$&quot;* \(#,##0\);_(&quot;$&quot;* &quot;-&quot;??_);_(@_)">
                  <c:v>25460</c:v>
                </c:pt>
              </c:numCache>
            </c:numRef>
          </c:val>
        </c:ser>
        <c:ser>
          <c:idx val="1"/>
          <c:order val="1"/>
          <c:tx>
            <c:strRef>
              <c:f>Sheet1!$C$1</c:f>
              <c:strCache>
                <c:ptCount val="1"/>
                <c:pt idx="0">
                  <c:v>2015</c:v>
                </c:pt>
              </c:strCache>
            </c:strRef>
          </c:t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tx1"/>
              </a:solidFill>
            </a:ln>
          </c:spPr>
          <c:invertIfNegative val="0"/>
          <c:dPt>
            <c:idx val="0"/>
            <c:invertIfNegative val="0"/>
            <c:bubble3D val="0"/>
            <c:spPr>
              <a:pattFill prst="ltUpDiag">
                <a:fgClr>
                  <a:schemeClr val="accent1"/>
                </a:fgClr>
                <a:bgClr>
                  <a:schemeClr val="bg1"/>
                </a:bgClr>
              </a:pattFill>
              <a:ln>
                <a:solidFill>
                  <a:schemeClr val="tx1"/>
                </a:solidFill>
              </a:ln>
            </c:spPr>
          </c:dPt>
          <c:dPt>
            <c:idx val="2"/>
            <c:invertIfNegative val="0"/>
            <c:bubble3D val="0"/>
            <c:spPr>
              <a:pattFill prst="ltUpDiag">
                <a:fgClr>
                  <a:srgbClr val="FF0000"/>
                </a:fgClr>
                <a:bgClr>
                  <a:schemeClr val="bg1"/>
                </a:bgClr>
              </a:pattFill>
              <a:ln>
                <a:solidFill>
                  <a:schemeClr val="tx1"/>
                </a:solidFill>
              </a:ln>
            </c:spPr>
          </c:dPt>
          <c:dPt>
            <c:idx val="3"/>
            <c:invertIfNegative val="0"/>
            <c:bubble3D val="0"/>
            <c:spPr>
              <a:pattFill prst="ltUpDiag">
                <a:fgClr>
                  <a:schemeClr val="accent3">
                    <a:lumMod val="75000"/>
                  </a:schemeClr>
                </a:fgClr>
                <a:bgClr>
                  <a:schemeClr val="bg1"/>
                </a:bgClr>
              </a:pattFill>
              <a:ln>
                <a:solidFill>
                  <a:schemeClr val="tx1"/>
                </a:solidFill>
              </a:ln>
            </c:spPr>
          </c:dPt>
          <c:dPt>
            <c:idx val="4"/>
            <c:invertIfNegative val="0"/>
            <c:bubble3D val="0"/>
            <c:spPr>
              <a:pattFill prst="ltUpDiag">
                <a:fgClr>
                  <a:srgbClr val="FFFF00"/>
                </a:fgClr>
                <a:bgClr>
                  <a:schemeClr val="bg1"/>
                </a:bgClr>
              </a:pattFill>
              <a:ln>
                <a:solidFill>
                  <a:schemeClr val="tx1"/>
                </a:solidFill>
              </a:ln>
            </c:spPr>
          </c:dPt>
          <c:cat>
            <c:strRef>
              <c:f>Sheet1!$A$2:$A$6</c:f>
              <c:strCache>
                <c:ptCount val="5"/>
                <c:pt idx="0">
                  <c:v>Official</c:v>
                </c:pt>
                <c:pt idx="2">
                  <c:v>Owners with a Mortgage</c:v>
                </c:pt>
                <c:pt idx="3">
                  <c:v>Owners without a Mortgage</c:v>
                </c:pt>
                <c:pt idx="4">
                  <c:v>Renters</c:v>
                </c:pt>
              </c:strCache>
            </c:strRef>
          </c:cat>
          <c:val>
            <c:numRef>
              <c:f>Sheet1!$C$2:$C$6</c:f>
              <c:numCache>
                <c:formatCode>General</c:formatCode>
                <c:ptCount val="5"/>
                <c:pt idx="0" formatCode="_(&quot;$&quot;* #,##0_);_(&quot;$&quot;* \(#,##0\);_(&quot;$&quot;* &quot;-&quot;??_);_(@_)">
                  <c:v>24036</c:v>
                </c:pt>
                <c:pt idx="2" formatCode="_(&quot;$&quot;* #,##0_);_(&quot;$&quot;* \(#,##0\);_(&quot;$&quot;* &quot;-&quot;??_);_(@_)">
                  <c:v>25930</c:v>
                </c:pt>
                <c:pt idx="3" formatCode="_(&quot;$&quot;* #,##0_);_(&quot;$&quot;* \(#,##0\);_(&quot;$&quot;* &quot;-&quot;??_);_(@_)">
                  <c:v>21806</c:v>
                </c:pt>
                <c:pt idx="4" formatCode="_(&quot;$&quot;* #,##0_);_(&quot;$&quot;* \(#,##0\);_(&quot;$&quot;* &quot;-&quot;??_);_(@_)">
                  <c:v>25583</c:v>
                </c:pt>
              </c:numCache>
            </c:numRef>
          </c:val>
        </c:ser>
        <c:dLbls>
          <c:showLegendKey val="0"/>
          <c:showVal val="0"/>
          <c:showCatName val="0"/>
          <c:showSerName val="0"/>
          <c:showPercent val="0"/>
          <c:showBubbleSize val="0"/>
        </c:dLbls>
        <c:gapWidth val="150"/>
        <c:axId val="351771264"/>
        <c:axId val="351777152"/>
      </c:barChart>
      <c:catAx>
        <c:axId val="351771264"/>
        <c:scaling>
          <c:orientation val="minMax"/>
        </c:scaling>
        <c:delete val="0"/>
        <c:axPos val="b"/>
        <c:numFmt formatCode="General" sourceLinked="0"/>
        <c:majorTickMark val="none"/>
        <c:minorTickMark val="none"/>
        <c:tickLblPos val="nextTo"/>
        <c:crossAx val="351777152"/>
        <c:crosses val="autoZero"/>
        <c:auto val="1"/>
        <c:lblAlgn val="ctr"/>
        <c:lblOffset val="100"/>
        <c:noMultiLvlLbl val="0"/>
      </c:catAx>
      <c:valAx>
        <c:axId val="351777152"/>
        <c:scaling>
          <c:orientation val="minMax"/>
        </c:scaling>
        <c:delete val="0"/>
        <c:axPos val="l"/>
        <c:majorGridlines/>
        <c:numFmt formatCode="_(&quot;$&quot;* #,##0_);_(&quot;$&quot;* \(#,##0\);_(&quot;$&quot;* &quot;-&quot;??_);_(@_)" sourceLinked="1"/>
        <c:majorTickMark val="none"/>
        <c:minorTickMark val="none"/>
        <c:tickLblPos val="nextTo"/>
        <c:crossAx val="351771264"/>
        <c:crosses val="autoZero"/>
        <c:crossBetween val="between"/>
      </c:valAx>
      <c:dTable>
        <c:showHorzBorder val="1"/>
        <c:showVertBorder val="1"/>
        <c:showOutline val="1"/>
        <c:showKeys val="1"/>
      </c:dTable>
    </c:plotArea>
    <c:legend>
      <c:legendPos val="r"/>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8098327986779"/>
          <c:y val="0.116103495741045"/>
          <c:w val="0.751901672013221"/>
          <c:h val="0.59444688824731795"/>
        </c:manualLayout>
      </c:layout>
      <c:barChart>
        <c:barDir val="col"/>
        <c:grouping val="clustered"/>
        <c:varyColors val="0"/>
        <c:ser>
          <c:idx val="0"/>
          <c:order val="0"/>
          <c:tx>
            <c:strRef>
              <c:f>Sheet1!$B$1</c:f>
              <c:strCache>
                <c:ptCount val="1"/>
                <c:pt idx="0">
                  <c:v>No Geo Adj</c:v>
                </c:pt>
              </c:strCache>
            </c:strRef>
          </c:tx>
          <c:spPr>
            <a:solidFill>
              <a:schemeClr val="tx1"/>
            </a:solidFill>
            <a:ln>
              <a:solidFill>
                <a:schemeClr val="tx1"/>
              </a:solidFill>
            </a:ln>
          </c:spPr>
          <c:invertIfNegative val="0"/>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cat>
            <c:strRef>
              <c:f>Sheet1!$A$2:$A$6</c:f>
              <c:strCache>
                <c:ptCount val="5"/>
                <c:pt idx="0">
                  <c:v>Official</c:v>
                </c:pt>
                <c:pt idx="2">
                  <c:v>North Dakota - Nonmetro - Owner with a Mortgage</c:v>
                </c:pt>
                <c:pt idx="3">
                  <c:v>Boston MSA - Owner without Mortgage</c:v>
                </c:pt>
                <c:pt idx="4">
                  <c:v>San Jose, CA - Renter</c:v>
                </c:pt>
              </c:strCache>
            </c:strRef>
          </c:cat>
          <c:val>
            <c:numRef>
              <c:f>Sheet1!$B$2:$B$6</c:f>
              <c:numCache>
                <c:formatCode>General</c:formatCode>
                <c:ptCount val="5"/>
                <c:pt idx="0" formatCode="_(&quot;$&quot;* #,##0_);_(&quot;$&quot;* \(#,##0\);_(&quot;$&quot;* &quot;-&quot;??_);_(@_)">
                  <c:v>24036</c:v>
                </c:pt>
                <c:pt idx="2" formatCode="_(&quot;$&quot;* #,##0_);_(&quot;$&quot;* \(#,##0\);_(&quot;$&quot;* &quot;-&quot;??_);_(@_)">
                  <c:v>25930</c:v>
                </c:pt>
                <c:pt idx="3" formatCode="_(&quot;$&quot;* #,##0_);_(&quot;$&quot;* \(#,##0\);_(&quot;$&quot;* &quot;-&quot;??_);_(@_)">
                  <c:v>21806</c:v>
                </c:pt>
                <c:pt idx="4" formatCode="_(&quot;$&quot;* #,##0_);_(&quot;$&quot;* \(#,##0\);_(&quot;$&quot;* &quot;-&quot;??_);_(@_)">
                  <c:v>25583</c:v>
                </c:pt>
              </c:numCache>
            </c:numRef>
          </c:val>
        </c:ser>
        <c:ser>
          <c:idx val="1"/>
          <c:order val="1"/>
          <c:tx>
            <c:strRef>
              <c:f>Sheet1!$C$1</c:f>
              <c:strCache>
                <c:ptCount val="1"/>
                <c:pt idx="0">
                  <c:v>SPM</c:v>
                </c:pt>
              </c:strCache>
            </c:strRef>
          </c:tx>
          <c:invertIfNegative val="0"/>
          <c:dPt>
            <c:idx val="0"/>
            <c:invertIfNegative val="0"/>
            <c:bubble3D val="0"/>
            <c:spPr>
              <a:solidFill>
                <a:srgbClr val="1C5696"/>
              </a:solidFill>
            </c:spPr>
          </c:dPt>
          <c:dPt>
            <c:idx val="2"/>
            <c:invertIfNegative val="0"/>
            <c:bubble3D val="0"/>
            <c:spPr>
              <a:solidFill>
                <a:schemeClr val="accent3">
                  <a:lumMod val="75000"/>
                </a:schemeClr>
              </a:solidFill>
            </c:spPr>
          </c:dPt>
          <c:dPt>
            <c:idx val="3"/>
            <c:invertIfNegative val="0"/>
            <c:bubble3D val="0"/>
            <c:spPr>
              <a:solidFill>
                <a:srgbClr val="FFFF00"/>
              </a:solidFill>
            </c:spPr>
          </c:dPt>
          <c:dPt>
            <c:idx val="4"/>
            <c:invertIfNegative val="0"/>
            <c:bubble3D val="0"/>
            <c:spPr>
              <a:solidFill>
                <a:srgbClr val="FF0000"/>
              </a:solidFill>
            </c:spPr>
          </c:dPt>
          <c:cat>
            <c:strRef>
              <c:f>Sheet1!$A$2:$A$6</c:f>
              <c:strCache>
                <c:ptCount val="5"/>
                <c:pt idx="0">
                  <c:v>Official</c:v>
                </c:pt>
                <c:pt idx="2">
                  <c:v>North Dakota - Nonmetro - Owner with a Mortgage</c:v>
                </c:pt>
                <c:pt idx="3">
                  <c:v>Boston MSA - Owner without Mortgage</c:v>
                </c:pt>
                <c:pt idx="4">
                  <c:v>San Jose, CA - Renter</c:v>
                </c:pt>
              </c:strCache>
            </c:strRef>
          </c:cat>
          <c:val>
            <c:numRef>
              <c:f>Sheet1!$C$2:$C$6</c:f>
              <c:numCache>
                <c:formatCode>General</c:formatCode>
                <c:ptCount val="5"/>
                <c:pt idx="2" formatCode="_(&quot;$&quot;* #,##0_);_(&quot;$&quot;* \(#,##0\);_(&quot;$&quot;* &quot;-&quot;??_);_(@_)">
                  <c:v>21857</c:v>
                </c:pt>
                <c:pt idx="3" formatCode="_(&quot;$&quot;* #,##0_);_(&quot;$&quot;* \(#,##0\);_(&quot;$&quot;* &quot;-&quot;??_);_(@_)">
                  <c:v>25856</c:v>
                </c:pt>
                <c:pt idx="4" formatCode="_(&quot;$&quot;* #,##0_);_(&quot;$&quot;* \(#,##0\);_(&quot;$&quot;* &quot;-&quot;??_);_(@_)">
                  <c:v>35944</c:v>
                </c:pt>
              </c:numCache>
            </c:numRef>
          </c:val>
        </c:ser>
        <c:dLbls>
          <c:showLegendKey val="0"/>
          <c:showVal val="0"/>
          <c:showCatName val="0"/>
          <c:showSerName val="0"/>
          <c:showPercent val="0"/>
          <c:showBubbleSize val="0"/>
        </c:dLbls>
        <c:gapWidth val="150"/>
        <c:axId val="361686912"/>
        <c:axId val="361688448"/>
      </c:barChart>
      <c:catAx>
        <c:axId val="361686912"/>
        <c:scaling>
          <c:orientation val="minMax"/>
        </c:scaling>
        <c:delete val="0"/>
        <c:axPos val="b"/>
        <c:numFmt formatCode="General" sourceLinked="0"/>
        <c:majorTickMark val="none"/>
        <c:minorTickMark val="none"/>
        <c:tickLblPos val="nextTo"/>
        <c:txPr>
          <a:bodyPr/>
          <a:lstStyle/>
          <a:p>
            <a:pPr>
              <a:defRPr sz="1400"/>
            </a:pPr>
            <a:endParaRPr lang="en-US"/>
          </a:p>
        </c:txPr>
        <c:crossAx val="361688448"/>
        <c:crosses val="autoZero"/>
        <c:auto val="1"/>
        <c:lblAlgn val="ctr"/>
        <c:lblOffset val="100"/>
        <c:noMultiLvlLbl val="0"/>
      </c:catAx>
      <c:valAx>
        <c:axId val="361688448"/>
        <c:scaling>
          <c:orientation val="minMax"/>
          <c:max val="37000"/>
          <c:min val="0"/>
        </c:scaling>
        <c:delete val="0"/>
        <c:axPos val="l"/>
        <c:majorGridlines/>
        <c:numFmt formatCode="#,##0" sourceLinked="0"/>
        <c:majorTickMark val="none"/>
        <c:minorTickMark val="none"/>
        <c:tickLblPos val="nextTo"/>
        <c:txPr>
          <a:bodyPr/>
          <a:lstStyle/>
          <a:p>
            <a:pPr>
              <a:defRPr sz="1400"/>
            </a:pPr>
            <a:endParaRPr lang="en-US"/>
          </a:p>
        </c:txPr>
        <c:crossAx val="361686912"/>
        <c:crosses val="autoZero"/>
        <c:crossBetween val="between"/>
      </c:valAx>
      <c:dTable>
        <c:showHorzBorder val="1"/>
        <c:showVertBorder val="1"/>
        <c:showOutline val="1"/>
        <c:showKeys val="1"/>
        <c:txPr>
          <a:bodyPr/>
          <a:lstStyle/>
          <a:p>
            <a:pPr rtl="0">
              <a:defRPr sz="1400"/>
            </a:pPr>
            <a:endParaRPr lang="en-US"/>
          </a:p>
        </c:txPr>
      </c:dTable>
    </c:plotArea>
    <c:plotVisOnly val="1"/>
    <c:dispBlanksAs val="gap"/>
    <c:showDLblsOverMax val="0"/>
  </c:chart>
  <c:txPr>
    <a:bodyPr/>
    <a:lstStyle/>
    <a:p>
      <a:pPr>
        <a:defRPr sz="1800"/>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5606799150106296E-2"/>
          <c:y val="3.35207786526684E-2"/>
          <c:w val="0.93439320084989397"/>
          <c:h val="0.82810651793525802"/>
        </c:manualLayout>
      </c:layout>
      <c:barChart>
        <c:barDir val="col"/>
        <c:grouping val="clustered"/>
        <c:varyColors val="0"/>
        <c:ser>
          <c:idx val="0"/>
          <c:order val="0"/>
          <c:tx>
            <c:strRef>
              <c:f>data!$B$2</c:f>
              <c:strCache>
                <c:ptCount val="1"/>
                <c:pt idx="0">
                  <c:v>Official*</c:v>
                </c:pt>
              </c:strCache>
            </c:strRef>
          </c:tx>
          <c:spPr>
            <a:solidFill>
              <a:srgbClr val="1F497D"/>
            </a:solidFill>
          </c:spPr>
          <c:invertIfNegative val="0"/>
          <c:dLbls>
            <c:numFmt formatCode="#,##0.0" sourceLinked="0"/>
            <c:spPr>
              <a:noFill/>
              <a:ln>
                <a:noFill/>
              </a:ln>
              <a:effectLst/>
            </c:spPr>
            <c:txPr>
              <a:bodyPr/>
              <a:lstStyle/>
              <a:p>
                <a:pPr>
                  <a:defRPr sz="1600" baseline="0">
                    <a:latin typeface="Arial" panose="020B0604020202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data!$A$3:$A$8</c:f>
              <c:strCache>
                <c:ptCount val="6"/>
                <c:pt idx="0">
                  <c:v>All People</c:v>
                </c:pt>
                <c:pt idx="2">
                  <c:v>White, not Hispanic</c:v>
                </c:pt>
                <c:pt idx="3">
                  <c:v>Black</c:v>
                </c:pt>
                <c:pt idx="4">
                  <c:v>Asian</c:v>
                </c:pt>
                <c:pt idx="5">
                  <c:v>Hispanic</c:v>
                </c:pt>
              </c:strCache>
            </c:strRef>
          </c:cat>
          <c:val>
            <c:numRef>
              <c:f>data!$E$3:$E$8</c:f>
              <c:numCache>
                <c:formatCode>General</c:formatCode>
                <c:ptCount val="6"/>
                <c:pt idx="0" formatCode="_(* #,##0.000_);_(* \(#,##0.000\);_(* &quot;-&quot;??_);_(@_)">
                  <c:v>13.7</c:v>
                </c:pt>
                <c:pt idx="2" formatCode="_(* #,##0.000_);_(* \(#,##0.000\);_(* &quot;-&quot;??_);_(@_)">
                  <c:v>9.1999999999999993</c:v>
                </c:pt>
                <c:pt idx="3" formatCode="_(* #,##0.000_);_(* \(#,##0.000\);_(* &quot;-&quot;??_);_(@_)">
                  <c:v>24.2</c:v>
                </c:pt>
                <c:pt idx="4" formatCode="_(* #,##0.000_);_(* \(#,##0.000\);_(* &quot;-&quot;??_);_(@_)">
                  <c:v>11.4</c:v>
                </c:pt>
                <c:pt idx="5" formatCode="_(* #,##0.000_);_(* \(#,##0.000\);_(* &quot;-&quot;??_);_(@_)">
                  <c:v>21.5</c:v>
                </c:pt>
              </c:numCache>
            </c:numRef>
          </c:val>
        </c:ser>
        <c:ser>
          <c:idx val="1"/>
          <c:order val="1"/>
          <c:tx>
            <c:strRef>
              <c:f>data!$C$2</c:f>
              <c:strCache>
                <c:ptCount val="1"/>
                <c:pt idx="0">
                  <c:v>SPM</c:v>
                </c:pt>
              </c:strCache>
            </c:strRef>
          </c:tx>
          <c:spPr>
            <a:solidFill>
              <a:srgbClr val="F79646"/>
            </a:solidFill>
          </c:spPr>
          <c:invertIfNegative val="0"/>
          <c:dLbls>
            <c:dLbl>
              <c:idx val="0"/>
              <c:layout>
                <c:manualLayout>
                  <c:x val="1.9841269841269801E-3"/>
                  <c:y val="1.3888888888888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
                  <c:y val="1.3888888888888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9841269841269801E-3"/>
                  <c:y val="1.111111111111109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9841269841269801E-3"/>
                  <c:y val="0"/>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a:noFill/>
              </a:ln>
              <a:effectLst/>
            </c:spPr>
            <c:txPr>
              <a:bodyPr/>
              <a:lstStyle/>
              <a:p>
                <a:pPr>
                  <a:defRPr sz="1600" baseline="0">
                    <a:latin typeface="Arial" panose="020B0604020202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data!$A$3:$A$8</c:f>
              <c:strCache>
                <c:ptCount val="6"/>
                <c:pt idx="0">
                  <c:v>All People</c:v>
                </c:pt>
                <c:pt idx="2">
                  <c:v>White, not Hispanic</c:v>
                </c:pt>
                <c:pt idx="3">
                  <c:v>Black</c:v>
                </c:pt>
                <c:pt idx="4">
                  <c:v>Asian</c:v>
                </c:pt>
                <c:pt idx="5">
                  <c:v>Hispanic</c:v>
                </c:pt>
              </c:strCache>
            </c:strRef>
          </c:cat>
          <c:val>
            <c:numRef>
              <c:f>data!$F$3:$F$8</c:f>
              <c:numCache>
                <c:formatCode>General</c:formatCode>
                <c:ptCount val="6"/>
                <c:pt idx="0" formatCode="_(* #,##0.000_);_(* \(#,##0.000\);_(* &quot;-&quot;??_);_(@_)">
                  <c:v>14.3</c:v>
                </c:pt>
                <c:pt idx="2" formatCode="_(* #,##0.000_);_(* \(#,##0.000\);_(* &quot;-&quot;??_);_(@_)">
                  <c:v>10</c:v>
                </c:pt>
                <c:pt idx="3" formatCode="_(* #,##0.000_);_(* \(#,##0.000\);_(* &quot;-&quot;??_);_(@_)">
                  <c:v>23</c:v>
                </c:pt>
                <c:pt idx="4" formatCode="_(* #,##0.000_);_(* \(#,##0.000\);_(* &quot;-&quot;??_);_(@_)">
                  <c:v>16</c:v>
                </c:pt>
                <c:pt idx="5" formatCode="_(* #,##0.000_);_(* \(#,##0.000\);_(* &quot;-&quot;??_);_(@_)">
                  <c:v>22.400000000000002</c:v>
                </c:pt>
              </c:numCache>
            </c:numRef>
          </c:val>
        </c:ser>
        <c:dLbls>
          <c:showLegendKey val="0"/>
          <c:showVal val="0"/>
          <c:showCatName val="0"/>
          <c:showSerName val="0"/>
          <c:showPercent val="0"/>
          <c:showBubbleSize val="0"/>
        </c:dLbls>
        <c:gapWidth val="47"/>
        <c:axId val="365896064"/>
        <c:axId val="365897600"/>
      </c:barChart>
      <c:catAx>
        <c:axId val="365896064"/>
        <c:scaling>
          <c:orientation val="minMax"/>
        </c:scaling>
        <c:delete val="0"/>
        <c:axPos val="b"/>
        <c:numFmt formatCode="General" sourceLinked="1"/>
        <c:majorTickMark val="none"/>
        <c:minorTickMark val="none"/>
        <c:tickLblPos val="nextTo"/>
        <c:txPr>
          <a:bodyPr/>
          <a:lstStyle/>
          <a:p>
            <a:pPr>
              <a:defRPr sz="1600">
                <a:latin typeface="Arial" pitchFamily="34" charset="0"/>
                <a:cs typeface="Arial" pitchFamily="34" charset="0"/>
              </a:defRPr>
            </a:pPr>
            <a:endParaRPr lang="en-US"/>
          </a:p>
        </c:txPr>
        <c:crossAx val="365897600"/>
        <c:crosses val="autoZero"/>
        <c:auto val="1"/>
        <c:lblAlgn val="ctr"/>
        <c:lblOffset val="100"/>
        <c:noMultiLvlLbl val="0"/>
      </c:catAx>
      <c:valAx>
        <c:axId val="365897600"/>
        <c:scaling>
          <c:orientation val="minMax"/>
          <c:max val="30"/>
          <c:min val="0"/>
        </c:scaling>
        <c:delete val="0"/>
        <c:axPos val="l"/>
        <c:majorGridlines>
          <c:spPr>
            <a:ln w="3175">
              <a:solidFill>
                <a:sysClr val="window" lastClr="FFFFFF">
                  <a:lumMod val="85000"/>
                </a:sysClr>
              </a:solidFill>
            </a:ln>
          </c:spPr>
        </c:majorGridlines>
        <c:numFmt formatCode="#,##0" sourceLinked="0"/>
        <c:majorTickMark val="none"/>
        <c:minorTickMark val="none"/>
        <c:tickLblPos val="nextTo"/>
        <c:txPr>
          <a:bodyPr/>
          <a:lstStyle/>
          <a:p>
            <a:pPr>
              <a:defRPr sz="1600">
                <a:latin typeface="Arial" pitchFamily="34" charset="0"/>
                <a:cs typeface="Arial" pitchFamily="34" charset="0"/>
              </a:defRPr>
            </a:pPr>
            <a:endParaRPr lang="en-US"/>
          </a:p>
        </c:txPr>
        <c:crossAx val="365896064"/>
        <c:crosses val="autoZero"/>
        <c:crossBetween val="between"/>
      </c:valAx>
      <c:spPr>
        <a:ln>
          <a:solidFill>
            <a:sysClr val="window" lastClr="FFFFFF">
              <a:lumMod val="75000"/>
            </a:sysClr>
          </a:solidFill>
        </a:ln>
      </c:spPr>
    </c:plotArea>
    <c:plotVisOnly val="1"/>
    <c:dispBlanksAs val="gap"/>
    <c:showDLblsOverMax val="0"/>
  </c:chart>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5606799150106296E-2"/>
          <c:y val="3.35207786526684E-2"/>
          <c:w val="0.93439320084989397"/>
          <c:h val="0.82810651793525802"/>
        </c:manualLayout>
      </c:layout>
      <c:barChart>
        <c:barDir val="col"/>
        <c:grouping val="clustered"/>
        <c:varyColors val="0"/>
        <c:ser>
          <c:idx val="0"/>
          <c:order val="0"/>
          <c:tx>
            <c:strRef>
              <c:f>data!$B$2</c:f>
              <c:strCache>
                <c:ptCount val="1"/>
                <c:pt idx="0">
                  <c:v>Official*</c:v>
                </c:pt>
              </c:strCache>
            </c:strRef>
          </c:tx>
          <c:spPr>
            <a:solidFill>
              <a:srgbClr val="1F497D"/>
            </a:solidFill>
          </c:spPr>
          <c:invertIfNegative val="0"/>
          <c:dLbls>
            <c:numFmt formatCode="#,##0.0" sourceLinked="0"/>
            <c:spPr>
              <a:noFill/>
              <a:ln>
                <a:noFill/>
              </a:ln>
              <a:effectLst/>
            </c:spPr>
            <c:txPr>
              <a:bodyPr/>
              <a:lstStyle/>
              <a:p>
                <a:pPr>
                  <a:defRPr sz="1600" baseline="0">
                    <a:latin typeface="Arial" panose="020B0604020202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data!$A$3:$A$8</c:f>
              <c:strCache>
                <c:ptCount val="6"/>
                <c:pt idx="0">
                  <c:v>All People</c:v>
                </c:pt>
                <c:pt idx="2">
                  <c:v>Native Born</c:v>
                </c:pt>
                <c:pt idx="3">
                  <c:v>Foreign Born</c:v>
                </c:pt>
                <c:pt idx="4">
                  <c:v>Naturalized Citizen</c:v>
                </c:pt>
                <c:pt idx="5">
                  <c:v>Not a Citizen</c:v>
                </c:pt>
              </c:strCache>
            </c:strRef>
          </c:cat>
          <c:val>
            <c:numRef>
              <c:f>data!$E$3:$E$8</c:f>
              <c:numCache>
                <c:formatCode>General</c:formatCode>
                <c:ptCount val="6"/>
                <c:pt idx="0" formatCode="_(* #,##0.000_);_(* \(#,##0.000\);_(* &quot;-&quot;??_);_(@_)">
                  <c:v>13.7</c:v>
                </c:pt>
                <c:pt idx="2" formatCode="_(* #,##0.000_);_(* \(#,##0.000\);_(* &quot;-&quot;??_);_(@_)">
                  <c:v>13.200000000000001</c:v>
                </c:pt>
                <c:pt idx="3" formatCode="_(* #,##0.000_);_(* \(#,##0.000\);_(* &quot;-&quot;??_);_(@_)">
                  <c:v>16.600000000000001</c:v>
                </c:pt>
                <c:pt idx="4" formatCode="_(* #,##0.000_);_(* \(#,##0.000\);_(* &quot;-&quot;??_);_(@_)">
                  <c:v>11.200000000000001</c:v>
                </c:pt>
                <c:pt idx="5" formatCode="_(* #,##0.000_);_(* \(#,##0.000\);_(* &quot;-&quot;??_);_(@_)">
                  <c:v>21.3</c:v>
                </c:pt>
              </c:numCache>
            </c:numRef>
          </c:val>
        </c:ser>
        <c:ser>
          <c:idx val="1"/>
          <c:order val="1"/>
          <c:tx>
            <c:strRef>
              <c:f>data!$C$2</c:f>
              <c:strCache>
                <c:ptCount val="1"/>
                <c:pt idx="0">
                  <c:v>SPM</c:v>
                </c:pt>
              </c:strCache>
            </c:strRef>
          </c:tx>
          <c:spPr>
            <a:solidFill>
              <a:srgbClr val="F79646"/>
            </a:solidFill>
          </c:spPr>
          <c:invertIfNegative val="0"/>
          <c:dLbls>
            <c:numFmt formatCode="#,##0.0" sourceLinked="0"/>
            <c:spPr>
              <a:noFill/>
              <a:ln>
                <a:noFill/>
              </a:ln>
              <a:effectLst/>
            </c:spPr>
            <c:txPr>
              <a:bodyPr/>
              <a:lstStyle/>
              <a:p>
                <a:pPr>
                  <a:defRPr sz="1600" baseline="0">
                    <a:latin typeface="Arial" panose="020B060402020202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data!$A$3:$A$8</c:f>
              <c:strCache>
                <c:ptCount val="6"/>
                <c:pt idx="0">
                  <c:v>All People</c:v>
                </c:pt>
                <c:pt idx="2">
                  <c:v>Native Born</c:v>
                </c:pt>
                <c:pt idx="3">
                  <c:v>Foreign Born</c:v>
                </c:pt>
                <c:pt idx="4">
                  <c:v>Naturalized Citizen</c:v>
                </c:pt>
                <c:pt idx="5">
                  <c:v>Not a Citizen</c:v>
                </c:pt>
              </c:strCache>
            </c:strRef>
          </c:cat>
          <c:val>
            <c:numRef>
              <c:f>data!$F$3:$F$8</c:f>
              <c:numCache>
                <c:formatCode>General</c:formatCode>
                <c:ptCount val="6"/>
                <c:pt idx="0" formatCode="_(* #,##0.000_);_(* \(#,##0.000\);_(* &quot;-&quot;??_);_(@_)">
                  <c:v>14.3</c:v>
                </c:pt>
                <c:pt idx="2" formatCode="_(* #,##0.000_);_(* \(#,##0.000\);_(* &quot;-&quot;??_);_(@_)">
                  <c:v>13.200000000000001</c:v>
                </c:pt>
                <c:pt idx="3" formatCode="_(* #,##0.000_);_(* \(#,##0.000\);_(* &quot;-&quot;??_);_(@_)">
                  <c:v>21.6</c:v>
                </c:pt>
                <c:pt idx="4" formatCode="_(* #,##0.000_);_(* \(#,##0.000\);_(* &quot;-&quot;??_);_(@_)">
                  <c:v>16.7</c:v>
                </c:pt>
                <c:pt idx="5" formatCode="_(* #,##0.000_);_(* \(#,##0.000\);_(* &quot;-&quot;??_);_(@_)">
                  <c:v>26</c:v>
                </c:pt>
              </c:numCache>
            </c:numRef>
          </c:val>
        </c:ser>
        <c:dLbls>
          <c:showLegendKey val="0"/>
          <c:showVal val="0"/>
          <c:showCatName val="0"/>
          <c:showSerName val="0"/>
          <c:showPercent val="0"/>
          <c:showBubbleSize val="0"/>
        </c:dLbls>
        <c:gapWidth val="47"/>
        <c:axId val="366086784"/>
        <c:axId val="366092672"/>
      </c:barChart>
      <c:catAx>
        <c:axId val="366086784"/>
        <c:scaling>
          <c:orientation val="minMax"/>
        </c:scaling>
        <c:delete val="0"/>
        <c:axPos val="b"/>
        <c:numFmt formatCode="General" sourceLinked="1"/>
        <c:majorTickMark val="none"/>
        <c:minorTickMark val="none"/>
        <c:tickLblPos val="nextTo"/>
        <c:txPr>
          <a:bodyPr/>
          <a:lstStyle/>
          <a:p>
            <a:pPr>
              <a:defRPr sz="1600">
                <a:latin typeface="Arial" pitchFamily="34" charset="0"/>
                <a:cs typeface="Arial" pitchFamily="34" charset="0"/>
              </a:defRPr>
            </a:pPr>
            <a:endParaRPr lang="en-US"/>
          </a:p>
        </c:txPr>
        <c:crossAx val="366092672"/>
        <c:crosses val="autoZero"/>
        <c:auto val="1"/>
        <c:lblAlgn val="ctr"/>
        <c:lblOffset val="100"/>
        <c:noMultiLvlLbl val="0"/>
      </c:catAx>
      <c:valAx>
        <c:axId val="366092672"/>
        <c:scaling>
          <c:orientation val="minMax"/>
          <c:max val="30"/>
          <c:min val="0"/>
        </c:scaling>
        <c:delete val="0"/>
        <c:axPos val="l"/>
        <c:majorGridlines>
          <c:spPr>
            <a:ln w="3175">
              <a:solidFill>
                <a:sysClr val="window" lastClr="FFFFFF">
                  <a:lumMod val="85000"/>
                </a:sysClr>
              </a:solidFill>
            </a:ln>
          </c:spPr>
        </c:majorGridlines>
        <c:numFmt formatCode="#,##0" sourceLinked="0"/>
        <c:majorTickMark val="none"/>
        <c:minorTickMark val="none"/>
        <c:tickLblPos val="nextTo"/>
        <c:txPr>
          <a:bodyPr/>
          <a:lstStyle/>
          <a:p>
            <a:pPr>
              <a:defRPr sz="1600">
                <a:latin typeface="Arial" pitchFamily="34" charset="0"/>
                <a:cs typeface="Arial" pitchFamily="34" charset="0"/>
              </a:defRPr>
            </a:pPr>
            <a:endParaRPr lang="en-US"/>
          </a:p>
        </c:txPr>
        <c:crossAx val="366086784"/>
        <c:crosses val="autoZero"/>
        <c:crossBetween val="between"/>
      </c:valAx>
      <c:spPr>
        <a:ln>
          <a:solidFill>
            <a:sysClr val="window" lastClr="FFFFFF">
              <a:lumMod val="75000"/>
            </a:sysClr>
          </a:solidFill>
        </a:ln>
      </c:spPr>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Data!$B$1</c:f>
              <c:strCache>
                <c:ptCount val="1"/>
                <c:pt idx="0">
                  <c:v>Under 18 years</c:v>
                </c:pt>
              </c:strCache>
            </c:strRef>
          </c:tx>
          <c:spPr>
            <a:solidFill>
              <a:schemeClr val="tx2"/>
            </a:solidFill>
          </c:spPr>
          <c:invertIfNegative val="0"/>
          <c:dLbls>
            <c:delete val="1"/>
          </c:dLbls>
          <c:cat>
            <c:strRef>
              <c:f>Data!$A$2:$A$18</c:f>
              <c:strCache>
                <c:ptCount val="17"/>
                <c:pt idx="0">
                  <c:v>Social Security</c:v>
                </c:pt>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Data!$B$2:$B$18</c:f>
              <c:numCache>
                <c:formatCode>0.0</c:formatCode>
                <c:ptCount val="17"/>
                <c:pt idx="0">
                  <c:v>-1.5709132578448399</c:v>
                </c:pt>
                <c:pt idx="1">
                  <c:v>-4.8244326037981509</c:v>
                </c:pt>
                <c:pt idx="2">
                  <c:v>-1.9989246863817702</c:v>
                </c:pt>
                <c:pt idx="3">
                  <c:v>-0.58691134719658011</c:v>
                </c:pt>
                <c:pt idx="4">
                  <c:v>-0.86517691437814015</c:v>
                </c:pt>
                <c:pt idx="5">
                  <c:v>-0.78985590888904</c:v>
                </c:pt>
                <c:pt idx="6">
                  <c:v>-0.71837131252908004</c:v>
                </c:pt>
                <c:pt idx="7">
                  <c:v>-0.35003159896025998</c:v>
                </c:pt>
                <c:pt idx="8">
                  <c:v>-0.19114649269107004</c:v>
                </c:pt>
                <c:pt idx="9">
                  <c:v>-0.1136850967805</c:v>
                </c:pt>
                <c:pt idx="10">
                  <c:v>-0.21387610585194</c:v>
                </c:pt>
                <c:pt idx="11">
                  <c:v>-7.7735425134080008E-2</c:v>
                </c:pt>
                <c:pt idx="12">
                  <c:v>4.9414134574560002E-2</c:v>
                </c:pt>
                <c:pt idx="13">
                  <c:v>0.27599927144118003</c:v>
                </c:pt>
                <c:pt idx="14">
                  <c:v>1.5387407457657201</c:v>
                </c:pt>
                <c:pt idx="15">
                  <c:v>1.8007274958317401</c:v>
                </c:pt>
                <c:pt idx="16">
                  <c:v>2.5247941724926899</c:v>
                </c:pt>
              </c:numCache>
            </c:numRef>
          </c:val>
        </c:ser>
        <c:ser>
          <c:idx val="1"/>
          <c:order val="1"/>
          <c:tx>
            <c:strRef>
              <c:f>Data!$C$1</c:f>
              <c:strCache>
                <c:ptCount val="1"/>
                <c:pt idx="0">
                  <c:v>18 to 64 years</c:v>
                </c:pt>
              </c:strCache>
            </c:strRef>
          </c:tx>
          <c:spPr>
            <a:solidFill>
              <a:schemeClr val="accent1"/>
            </a:solidFill>
          </c:spPr>
          <c:invertIfNegative val="0"/>
          <c:dLbls>
            <c:delete val="1"/>
          </c:dLbls>
          <c:cat>
            <c:strRef>
              <c:f>Data!$A$2:$A$18</c:f>
              <c:strCache>
                <c:ptCount val="17"/>
                <c:pt idx="0">
                  <c:v>Social Security</c:v>
                </c:pt>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Data!$C$2:$C$18</c:f>
              <c:numCache>
                <c:formatCode>0.0</c:formatCode>
                <c:ptCount val="17"/>
                <c:pt idx="0">
                  <c:v>-7.8775181632406994</c:v>
                </c:pt>
                <c:pt idx="1">
                  <c:v>-4.2202392115083001</c:v>
                </c:pt>
                <c:pt idx="2">
                  <c:v>-2.2273018974671999</c:v>
                </c:pt>
                <c:pt idx="3">
                  <c:v>-2.0962818180869998</c:v>
                </c:pt>
                <c:pt idx="4">
                  <c:v>-1.2022009542045</c:v>
                </c:pt>
                <c:pt idx="5">
                  <c:v>-0.57724188240030005</c:v>
                </c:pt>
                <c:pt idx="6">
                  <c:v>-0.5304715409052001</c:v>
                </c:pt>
                <c:pt idx="7">
                  <c:v>-0.30303078281219997</c:v>
                </c:pt>
                <c:pt idx="8">
                  <c:v>-0.44555111908470002</c:v>
                </c:pt>
                <c:pt idx="9">
                  <c:v>-0.24691031821769999</c:v>
                </c:pt>
                <c:pt idx="10">
                  <c:v>-0.1558156589919</c:v>
                </c:pt>
                <c:pt idx="11">
                  <c:v>-0.1328743232016</c:v>
                </c:pt>
                <c:pt idx="12">
                  <c:v>0.19390656132299997</c:v>
                </c:pt>
                <c:pt idx="13">
                  <c:v>1.0548082964013001</c:v>
                </c:pt>
                <c:pt idx="14">
                  <c:v>3.1044381289817999</c:v>
                </c:pt>
                <c:pt idx="15">
                  <c:v>3.5955957556736999</c:v>
                </c:pt>
                <c:pt idx="16">
                  <c:v>6.0675000295808994</c:v>
                </c:pt>
              </c:numCache>
            </c:numRef>
          </c:val>
        </c:ser>
        <c:ser>
          <c:idx val="2"/>
          <c:order val="2"/>
          <c:tx>
            <c:strRef>
              <c:f>Data!$D$1</c:f>
              <c:strCache>
                <c:ptCount val="1"/>
                <c:pt idx="0">
                  <c:v>65 years and over</c:v>
                </c:pt>
              </c:strCache>
            </c:strRef>
          </c:tx>
          <c:invertIfNegative val="0"/>
          <c:dLbls>
            <c:delete val="1"/>
          </c:dLbls>
          <c:cat>
            <c:strRef>
              <c:f>Data!$A$2:$A$18</c:f>
              <c:strCache>
                <c:ptCount val="17"/>
                <c:pt idx="0">
                  <c:v>Social Security</c:v>
                </c:pt>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Data!$D$2:$D$18</c:f>
              <c:numCache>
                <c:formatCode>0.0</c:formatCode>
                <c:ptCount val="17"/>
                <c:pt idx="0">
                  <c:v>-17.130653622752739</c:v>
                </c:pt>
                <c:pt idx="1">
                  <c:v>-8.0976518745780005E-2</c:v>
                </c:pt>
                <c:pt idx="2">
                  <c:v>-0.36568522302017997</c:v>
                </c:pt>
                <c:pt idx="3">
                  <c:v>-0.61702576285574007</c:v>
                </c:pt>
                <c:pt idx="4">
                  <c:v>-0.47107213735288</c:v>
                </c:pt>
                <c:pt idx="5">
                  <c:v>-1.6042203878120002E-2</c:v>
                </c:pt>
                <c:pt idx="6">
                  <c:v>-1.5081763693360001E-2</c:v>
                </c:pt>
                <c:pt idx="7">
                  <c:v>-9.4189703267800011E-3</c:v>
                </c:pt>
                <c:pt idx="8">
                  <c:v>-1.2376365351139999E-2</c:v>
                </c:pt>
                <c:pt idx="9">
                  <c:v>-1.370291392316E-2</c:v>
                </c:pt>
                <c:pt idx="10">
                  <c:v>0</c:v>
                </c:pt>
                <c:pt idx="11">
                  <c:v>-4.6495765182020005E-2</c:v>
                </c:pt>
                <c:pt idx="12">
                  <c:v>1.044597567286E-2</c:v>
                </c:pt>
                <c:pt idx="13">
                  <c:v>5.8011538090380003E-2</c:v>
                </c:pt>
                <c:pt idx="14">
                  <c:v>0.19844025520368</c:v>
                </c:pt>
                <c:pt idx="15">
                  <c:v>0.22269374719606</c:v>
                </c:pt>
                <c:pt idx="16">
                  <c:v>2.6997307941990396</c:v>
                </c:pt>
              </c:numCache>
            </c:numRef>
          </c:val>
        </c:ser>
        <c:ser>
          <c:idx val="3"/>
          <c:order val="3"/>
          <c:spPr>
            <a:noFill/>
          </c:spPr>
          <c:invertIfNegative val="0"/>
          <c:dLbls>
            <c:dLbl>
              <c:idx val="13"/>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4"/>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5"/>
              <c:layout/>
              <c:dLblPos val="inBase"/>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3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Data!$A$2:$A$18</c:f>
              <c:strCache>
                <c:ptCount val="17"/>
                <c:pt idx="0">
                  <c:v>Social Security</c:v>
                </c:pt>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Data!$E$2:$E$18</c:f>
              <c:numCache>
                <c:formatCode>0.0</c:formatCode>
                <c:ptCount val="17"/>
                <c:pt idx="0">
                  <c:v>-26.585016</c:v>
                </c:pt>
                <c:pt idx="1">
                  <c:v>-9.1</c:v>
                </c:pt>
                <c:pt idx="2">
                  <c:v>-4.5952790000000006</c:v>
                </c:pt>
                <c:pt idx="3">
                  <c:v>-3.3129780000000002</c:v>
                </c:pt>
                <c:pt idx="4">
                  <c:v>-2.537042</c:v>
                </c:pt>
                <c:pt idx="5">
                  <c:v>-1.383151</c:v>
                </c:pt>
                <c:pt idx="6">
                  <c:v>-1.261846</c:v>
                </c:pt>
                <c:pt idx="7">
                  <c:v>-0.66416999999999993</c:v>
                </c:pt>
                <c:pt idx="8">
                  <c:v>-0.64879500000000001</c:v>
                </c:pt>
                <c:pt idx="9">
                  <c:v>-0.37623000000000001</c:v>
                </c:pt>
                <c:pt idx="10">
                  <c:v>-0.37138499999999997</c:v>
                </c:pt>
                <c:pt idx="11">
                  <c:v>-0.25710365300510002</c:v>
                </c:pt>
                <c:pt idx="12">
                  <c:v>0.3</c:v>
                </c:pt>
                <c:pt idx="13">
                  <c:v>1.3892840000000002</c:v>
                </c:pt>
                <c:pt idx="14">
                  <c:v>4.8428190000000004</c:v>
                </c:pt>
                <c:pt idx="15">
                  <c:v>5.5874560000000004</c:v>
                </c:pt>
                <c:pt idx="16">
                  <c:v>11.292025602305602</c:v>
                </c:pt>
              </c:numCache>
            </c:numRef>
          </c:val>
        </c:ser>
        <c:dLbls>
          <c:showLegendKey val="0"/>
          <c:showVal val="1"/>
          <c:showCatName val="0"/>
          <c:showSerName val="0"/>
          <c:showPercent val="0"/>
          <c:showBubbleSize val="0"/>
        </c:dLbls>
        <c:gapWidth val="55"/>
        <c:overlap val="100"/>
        <c:axId val="356684160"/>
        <c:axId val="356697600"/>
      </c:barChart>
      <c:catAx>
        <c:axId val="356684160"/>
        <c:scaling>
          <c:orientation val="maxMin"/>
        </c:scaling>
        <c:delete val="0"/>
        <c:axPos val="l"/>
        <c:numFmt formatCode="General" sourceLinked="0"/>
        <c:majorTickMark val="none"/>
        <c:minorTickMark val="none"/>
        <c:tickLblPos val="low"/>
        <c:crossAx val="356697600"/>
        <c:crosses val="autoZero"/>
        <c:auto val="1"/>
        <c:lblAlgn val="ctr"/>
        <c:lblOffset val="100"/>
        <c:noMultiLvlLbl val="0"/>
      </c:catAx>
      <c:valAx>
        <c:axId val="356697600"/>
        <c:scaling>
          <c:orientation val="minMax"/>
          <c:max val="20"/>
          <c:min val="-35"/>
        </c:scaling>
        <c:delete val="0"/>
        <c:axPos val="t"/>
        <c:majorGridlines>
          <c:spPr>
            <a:ln w="9525">
              <a:solidFill>
                <a:schemeClr val="bg1">
                  <a:lumMod val="85000"/>
                </a:schemeClr>
              </a:solidFill>
            </a:ln>
          </c:spPr>
        </c:majorGridlines>
        <c:numFmt formatCode="0" sourceLinked="0"/>
        <c:majorTickMark val="none"/>
        <c:minorTickMark val="none"/>
        <c:tickLblPos val="high"/>
        <c:txPr>
          <a:bodyPr/>
          <a:lstStyle/>
          <a:p>
            <a:pPr>
              <a:defRPr sz="1300"/>
            </a:pPr>
            <a:endParaRPr lang="en-US"/>
          </a:p>
        </c:txPr>
        <c:crossAx val="356684160"/>
        <c:crosses val="autoZero"/>
        <c:crossBetween val="between"/>
        <c:majorUnit val="10"/>
      </c:valAx>
      <c:spPr>
        <a:noFill/>
        <a:ln w="3175">
          <a:solidFill>
            <a:schemeClr val="tx1"/>
          </a:solidFill>
        </a:ln>
      </c:spPr>
    </c:plotArea>
    <c:legend>
      <c:legendPos val="t"/>
      <c:legendEntry>
        <c:idx val="3"/>
        <c:delete val="1"/>
      </c:legendEntry>
      <c:layout/>
      <c:overlay val="0"/>
    </c:legend>
    <c:plotVisOnly val="1"/>
    <c:dispBlanksAs val="gap"/>
    <c:showDLblsOverMax val="0"/>
  </c:chart>
  <c:txPr>
    <a:bodyPr/>
    <a:lstStyle/>
    <a:p>
      <a:pPr>
        <a:defRPr sz="1200">
          <a:latin typeface="Arial" panose="020B0604020202020204" pitchFamily="34" charset="0"/>
          <a:cs typeface="Arial" panose="020B0604020202020204" pitchFamily="34" charset="0"/>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Data!$B$1</c:f>
              <c:strCache>
                <c:ptCount val="1"/>
                <c:pt idx="0">
                  <c:v>Under 18 years</c:v>
                </c:pt>
              </c:strCache>
            </c:strRef>
          </c:tx>
          <c:spPr>
            <a:solidFill>
              <a:schemeClr val="tx2"/>
            </a:solidFill>
          </c:spPr>
          <c:invertIfNegative val="0"/>
          <c:dPt>
            <c:idx val="0"/>
            <c:invertIfNegative val="0"/>
            <c:bubble3D val="0"/>
            <c:spPr>
              <a:solidFill>
                <a:schemeClr val="accent2">
                  <a:lumMod val="50000"/>
                </a:schemeClr>
              </a:solidFill>
            </c:spPr>
          </c:dPt>
          <c:dLbls>
            <c:delete val="1"/>
          </c:dLbls>
          <c:cat>
            <c:strRef>
              <c:f>Data!$A$2:$A$18</c:f>
              <c:strCache>
                <c:ptCount val="17"/>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Data!$B$2:$B$18</c:f>
              <c:numCache>
                <c:formatCode>0.0</c:formatCode>
                <c:ptCount val="17"/>
                <c:pt idx="0">
                  <c:v>-1.5709132578448399</c:v>
                </c:pt>
                <c:pt idx="1">
                  <c:v>-4.8244326037981509</c:v>
                </c:pt>
                <c:pt idx="2">
                  <c:v>-1.9989246863817702</c:v>
                </c:pt>
                <c:pt idx="3">
                  <c:v>-0.58691134719658011</c:v>
                </c:pt>
                <c:pt idx="4">
                  <c:v>-0.86517691437814015</c:v>
                </c:pt>
                <c:pt idx="5">
                  <c:v>-0.78985590888904</c:v>
                </c:pt>
                <c:pt idx="6">
                  <c:v>-0.71837131252908004</c:v>
                </c:pt>
                <c:pt idx="7">
                  <c:v>-0.35003159896025998</c:v>
                </c:pt>
                <c:pt idx="8">
                  <c:v>-0.19114649269107004</c:v>
                </c:pt>
                <c:pt idx="9">
                  <c:v>-0.1136850967805</c:v>
                </c:pt>
                <c:pt idx="10">
                  <c:v>-0.21387610585194</c:v>
                </c:pt>
                <c:pt idx="11">
                  <c:v>-7.7735425134080008E-2</c:v>
                </c:pt>
                <c:pt idx="12">
                  <c:v>4.9414134574560002E-2</c:v>
                </c:pt>
                <c:pt idx="13">
                  <c:v>0.27599927144118003</c:v>
                </c:pt>
                <c:pt idx="14">
                  <c:v>1.5387407457657201</c:v>
                </c:pt>
                <c:pt idx="15">
                  <c:v>1.8007274958317401</c:v>
                </c:pt>
                <c:pt idx="16">
                  <c:v>2.5247941724926899</c:v>
                </c:pt>
              </c:numCache>
            </c:numRef>
          </c:val>
        </c:ser>
        <c:ser>
          <c:idx val="1"/>
          <c:order val="1"/>
          <c:tx>
            <c:strRef>
              <c:f>Data!$C$1</c:f>
              <c:strCache>
                <c:ptCount val="1"/>
                <c:pt idx="0">
                  <c:v>18 to 64 years</c:v>
                </c:pt>
              </c:strCache>
            </c:strRef>
          </c:tx>
          <c:spPr>
            <a:solidFill>
              <a:schemeClr val="accent1"/>
            </a:solidFill>
          </c:spPr>
          <c:invertIfNegative val="0"/>
          <c:dPt>
            <c:idx val="0"/>
            <c:invertIfNegative val="0"/>
            <c:bubble3D val="0"/>
            <c:spPr>
              <a:solidFill>
                <a:schemeClr val="accent2">
                  <a:lumMod val="75000"/>
                </a:schemeClr>
              </a:solidFill>
            </c:spPr>
          </c:dPt>
          <c:dLbls>
            <c:delete val="1"/>
          </c:dLbls>
          <c:cat>
            <c:strRef>
              <c:f>Data!$A$2:$A$18</c:f>
              <c:strCache>
                <c:ptCount val="17"/>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Data!$C$2:$C$18</c:f>
              <c:numCache>
                <c:formatCode>0.0</c:formatCode>
                <c:ptCount val="17"/>
                <c:pt idx="0">
                  <c:v>-7.8775181632406994</c:v>
                </c:pt>
                <c:pt idx="1">
                  <c:v>-4.2202392115083001</c:v>
                </c:pt>
                <c:pt idx="2">
                  <c:v>-2.2273018974671999</c:v>
                </c:pt>
                <c:pt idx="3">
                  <c:v>-2.0962818180869998</c:v>
                </c:pt>
                <c:pt idx="4">
                  <c:v>-1.2022009542045</c:v>
                </c:pt>
                <c:pt idx="5">
                  <c:v>-0.57724188240030005</c:v>
                </c:pt>
                <c:pt idx="6">
                  <c:v>-0.5304715409052001</c:v>
                </c:pt>
                <c:pt idx="7">
                  <c:v>-0.30303078281219997</c:v>
                </c:pt>
                <c:pt idx="8">
                  <c:v>-0.44555111908470002</c:v>
                </c:pt>
                <c:pt idx="9">
                  <c:v>-0.24691031821769999</c:v>
                </c:pt>
                <c:pt idx="10">
                  <c:v>-0.1558156589919</c:v>
                </c:pt>
                <c:pt idx="11">
                  <c:v>-0.1328743232016</c:v>
                </c:pt>
                <c:pt idx="12">
                  <c:v>0.19390656132299997</c:v>
                </c:pt>
                <c:pt idx="13">
                  <c:v>1.0548082964013001</c:v>
                </c:pt>
                <c:pt idx="14">
                  <c:v>3.1044381289817999</c:v>
                </c:pt>
                <c:pt idx="15">
                  <c:v>3.5955957556736999</c:v>
                </c:pt>
                <c:pt idx="16">
                  <c:v>6.0675000295808994</c:v>
                </c:pt>
              </c:numCache>
            </c:numRef>
          </c:val>
        </c:ser>
        <c:ser>
          <c:idx val="2"/>
          <c:order val="2"/>
          <c:tx>
            <c:strRef>
              <c:f>Data!$D$1</c:f>
              <c:strCache>
                <c:ptCount val="1"/>
                <c:pt idx="0">
                  <c:v>65 years and over</c:v>
                </c:pt>
              </c:strCache>
            </c:strRef>
          </c:tx>
          <c:invertIfNegative val="0"/>
          <c:dPt>
            <c:idx val="0"/>
            <c:invertIfNegative val="0"/>
            <c:bubble3D val="0"/>
            <c:spPr>
              <a:solidFill>
                <a:schemeClr val="accent2">
                  <a:lumMod val="60000"/>
                  <a:lumOff val="40000"/>
                </a:schemeClr>
              </a:solidFill>
            </c:spPr>
          </c:dPt>
          <c:dLbls>
            <c:delete val="1"/>
          </c:dLbls>
          <c:cat>
            <c:strRef>
              <c:f>Data!$A$2:$A$18</c:f>
              <c:strCache>
                <c:ptCount val="17"/>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Data!$D$2:$D$18</c:f>
              <c:numCache>
                <c:formatCode>0.0</c:formatCode>
                <c:ptCount val="17"/>
                <c:pt idx="0">
                  <c:v>-17.130653622752739</c:v>
                </c:pt>
                <c:pt idx="1">
                  <c:v>-8.0976518745780005E-2</c:v>
                </c:pt>
                <c:pt idx="2">
                  <c:v>-0.36568522302017997</c:v>
                </c:pt>
                <c:pt idx="3">
                  <c:v>-0.61702576285574007</c:v>
                </c:pt>
                <c:pt idx="4">
                  <c:v>-0.47107213735288</c:v>
                </c:pt>
                <c:pt idx="5">
                  <c:v>-1.6042203878120002E-2</c:v>
                </c:pt>
                <c:pt idx="6">
                  <c:v>-1.5081763693360001E-2</c:v>
                </c:pt>
                <c:pt idx="7">
                  <c:v>-9.4189703267800011E-3</c:v>
                </c:pt>
                <c:pt idx="8">
                  <c:v>-1.2376365351139999E-2</c:v>
                </c:pt>
                <c:pt idx="9">
                  <c:v>-1.370291392316E-2</c:v>
                </c:pt>
                <c:pt idx="10">
                  <c:v>0</c:v>
                </c:pt>
                <c:pt idx="11">
                  <c:v>-4.6495765182020005E-2</c:v>
                </c:pt>
                <c:pt idx="12">
                  <c:v>1.044597567286E-2</c:v>
                </c:pt>
                <c:pt idx="13">
                  <c:v>5.8011538090380003E-2</c:v>
                </c:pt>
                <c:pt idx="14">
                  <c:v>0.19844025520368</c:v>
                </c:pt>
                <c:pt idx="15">
                  <c:v>0.22269374719606</c:v>
                </c:pt>
                <c:pt idx="16">
                  <c:v>2.6997307941990396</c:v>
                </c:pt>
              </c:numCache>
            </c:numRef>
          </c:val>
        </c:ser>
        <c:ser>
          <c:idx val="3"/>
          <c:order val="3"/>
          <c:spPr>
            <a:noFill/>
          </c:spPr>
          <c:invertIfNegative val="0"/>
          <c:dLbls>
            <c:dLbl>
              <c:idx val="13"/>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4"/>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5"/>
              <c:layout/>
              <c:dLblPos val="inBase"/>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3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Data!$A$2:$A$18</c:f>
              <c:strCache>
                <c:ptCount val="17"/>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Data!$E$2:$E$18</c:f>
              <c:numCache>
                <c:formatCode>0.0</c:formatCode>
                <c:ptCount val="17"/>
                <c:pt idx="0">
                  <c:v>-26.579090579248803</c:v>
                </c:pt>
                <c:pt idx="1">
                  <c:v>-9.1256331695675996</c:v>
                </c:pt>
                <c:pt idx="2">
                  <c:v>-4.5919292767339002</c:v>
                </c:pt>
                <c:pt idx="3">
                  <c:v>-3.3002249632546001</c:v>
                </c:pt>
                <c:pt idx="4">
                  <c:v>-2.5384481717016003</c:v>
                </c:pt>
                <c:pt idx="5">
                  <c:v>-1.3831557926829001</c:v>
                </c:pt>
                <c:pt idx="6">
                  <c:v>-1.2639308691326001</c:v>
                </c:pt>
                <c:pt idx="7">
                  <c:v>-0.66248114781520007</c:v>
                </c:pt>
                <c:pt idx="8">
                  <c:v>-0.64905678493350005</c:v>
                </c:pt>
                <c:pt idx="9">
                  <c:v>-0.3743197051503</c:v>
                </c:pt>
                <c:pt idx="10">
                  <c:v>-0.3696961122338</c:v>
                </c:pt>
                <c:pt idx="11">
                  <c:v>-0.25710365300510002</c:v>
                </c:pt>
                <c:pt idx="12">
                  <c:v>0.25375553399660006</c:v>
                </c:pt>
                <c:pt idx="13">
                  <c:v>1.3888316515735</c:v>
                </c:pt>
                <c:pt idx="14">
                  <c:v>4.8416351810725997</c:v>
                </c:pt>
                <c:pt idx="15">
                  <c:v>5.6190365279985999</c:v>
                </c:pt>
                <c:pt idx="16">
                  <c:v>11.292025602305602</c:v>
                </c:pt>
              </c:numCache>
            </c:numRef>
          </c:val>
        </c:ser>
        <c:dLbls>
          <c:showLegendKey val="0"/>
          <c:showVal val="1"/>
          <c:showCatName val="0"/>
          <c:showSerName val="0"/>
          <c:showPercent val="0"/>
          <c:showBubbleSize val="0"/>
        </c:dLbls>
        <c:gapWidth val="55"/>
        <c:overlap val="100"/>
        <c:axId val="358253696"/>
        <c:axId val="358706560"/>
      </c:barChart>
      <c:catAx>
        <c:axId val="358253696"/>
        <c:scaling>
          <c:orientation val="maxMin"/>
        </c:scaling>
        <c:delete val="0"/>
        <c:axPos val="l"/>
        <c:numFmt formatCode="General" sourceLinked="0"/>
        <c:majorTickMark val="none"/>
        <c:minorTickMark val="none"/>
        <c:tickLblPos val="low"/>
        <c:crossAx val="358706560"/>
        <c:crosses val="autoZero"/>
        <c:auto val="1"/>
        <c:lblAlgn val="ctr"/>
        <c:lblOffset val="100"/>
        <c:noMultiLvlLbl val="0"/>
      </c:catAx>
      <c:valAx>
        <c:axId val="358706560"/>
        <c:scaling>
          <c:orientation val="minMax"/>
          <c:max val="20"/>
          <c:min val="-35"/>
        </c:scaling>
        <c:delete val="0"/>
        <c:axPos val="t"/>
        <c:majorGridlines>
          <c:spPr>
            <a:ln w="9525">
              <a:solidFill>
                <a:schemeClr val="bg1">
                  <a:lumMod val="85000"/>
                </a:schemeClr>
              </a:solidFill>
            </a:ln>
          </c:spPr>
        </c:majorGridlines>
        <c:numFmt formatCode="0" sourceLinked="0"/>
        <c:majorTickMark val="none"/>
        <c:minorTickMark val="none"/>
        <c:tickLblPos val="high"/>
        <c:txPr>
          <a:bodyPr/>
          <a:lstStyle/>
          <a:p>
            <a:pPr>
              <a:defRPr sz="1300"/>
            </a:pPr>
            <a:endParaRPr lang="en-US"/>
          </a:p>
        </c:txPr>
        <c:crossAx val="358253696"/>
        <c:crosses val="autoZero"/>
        <c:crossBetween val="between"/>
        <c:majorUnit val="10"/>
      </c:valAx>
      <c:spPr>
        <a:noFill/>
        <a:ln w="3175">
          <a:solidFill>
            <a:schemeClr val="tx1"/>
          </a:solidFill>
        </a:ln>
      </c:spPr>
    </c:plotArea>
    <c:legend>
      <c:legendPos val="t"/>
      <c:legendEntry>
        <c:idx val="3"/>
        <c:delete val="1"/>
      </c:legendEntry>
      <c:layout/>
      <c:overlay val="0"/>
    </c:legend>
    <c:plotVisOnly val="1"/>
    <c:dispBlanksAs val="gap"/>
    <c:showDLblsOverMax val="0"/>
  </c:chart>
  <c:txPr>
    <a:bodyPr/>
    <a:lstStyle/>
    <a:p>
      <a:pPr>
        <a:defRPr sz="1200">
          <a:latin typeface="Arial" panose="020B0604020202020204" pitchFamily="34" charset="0"/>
          <a:cs typeface="Arial" panose="020B0604020202020204" pitchFamily="34" charset="0"/>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Data!$B$1</c:f>
              <c:strCache>
                <c:ptCount val="1"/>
                <c:pt idx="0">
                  <c:v>Under 18 years</c:v>
                </c:pt>
              </c:strCache>
            </c:strRef>
          </c:tx>
          <c:spPr>
            <a:solidFill>
              <a:schemeClr val="tx2"/>
            </a:solidFill>
          </c:spPr>
          <c:invertIfNegative val="0"/>
          <c:dPt>
            <c:idx val="1"/>
            <c:invertIfNegative val="0"/>
            <c:bubble3D val="0"/>
            <c:spPr>
              <a:solidFill>
                <a:schemeClr val="accent2">
                  <a:lumMod val="50000"/>
                </a:schemeClr>
              </a:solidFill>
            </c:spPr>
          </c:dPt>
          <c:dLbls>
            <c:delete val="1"/>
          </c:dLbls>
          <c:cat>
            <c:strRef>
              <c:f>Data!$A$2:$A$18</c:f>
              <c:strCache>
                <c:ptCount val="17"/>
                <c:pt idx="0">
                  <c:v>Social Security</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Data!$B$2:$B$18</c:f>
              <c:numCache>
                <c:formatCode>0.0</c:formatCode>
                <c:ptCount val="17"/>
                <c:pt idx="0">
                  <c:v>-1.6</c:v>
                </c:pt>
                <c:pt idx="1">
                  <c:v>-4.8</c:v>
                </c:pt>
                <c:pt idx="2">
                  <c:v>-2</c:v>
                </c:pt>
                <c:pt idx="3">
                  <c:v>-0.6</c:v>
                </c:pt>
                <c:pt idx="4">
                  <c:v>-0.9</c:v>
                </c:pt>
                <c:pt idx="5">
                  <c:v>-0.8</c:v>
                </c:pt>
                <c:pt idx="6">
                  <c:v>-0.7</c:v>
                </c:pt>
                <c:pt idx="7">
                  <c:v>-0.4</c:v>
                </c:pt>
                <c:pt idx="8">
                  <c:v>-0.2</c:v>
                </c:pt>
                <c:pt idx="9">
                  <c:v>-0.1</c:v>
                </c:pt>
                <c:pt idx="10">
                  <c:v>-0.2</c:v>
                </c:pt>
                <c:pt idx="11">
                  <c:v>-0.1</c:v>
                </c:pt>
                <c:pt idx="12">
                  <c:v>0</c:v>
                </c:pt>
                <c:pt idx="13">
                  <c:v>0.3</c:v>
                </c:pt>
                <c:pt idx="14">
                  <c:v>1.5</c:v>
                </c:pt>
                <c:pt idx="15">
                  <c:v>1.8</c:v>
                </c:pt>
                <c:pt idx="16">
                  <c:v>2.5</c:v>
                </c:pt>
              </c:numCache>
            </c:numRef>
          </c:val>
        </c:ser>
        <c:ser>
          <c:idx val="1"/>
          <c:order val="1"/>
          <c:tx>
            <c:strRef>
              <c:f>Data!$C$1</c:f>
              <c:strCache>
                <c:ptCount val="1"/>
                <c:pt idx="0">
                  <c:v>18 to 64 years</c:v>
                </c:pt>
              </c:strCache>
            </c:strRef>
          </c:tx>
          <c:spPr>
            <a:solidFill>
              <a:schemeClr val="accent1"/>
            </a:solidFill>
          </c:spPr>
          <c:invertIfNegative val="0"/>
          <c:dPt>
            <c:idx val="1"/>
            <c:invertIfNegative val="0"/>
            <c:bubble3D val="0"/>
            <c:spPr>
              <a:solidFill>
                <a:schemeClr val="accent2">
                  <a:lumMod val="75000"/>
                </a:schemeClr>
              </a:solidFill>
            </c:spPr>
          </c:dPt>
          <c:dLbls>
            <c:delete val="1"/>
          </c:dLbls>
          <c:cat>
            <c:strRef>
              <c:f>Data!$A$2:$A$18</c:f>
              <c:strCache>
                <c:ptCount val="17"/>
                <c:pt idx="0">
                  <c:v>Social Security</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Data!$C$2:$C$18</c:f>
              <c:numCache>
                <c:formatCode>0.0</c:formatCode>
                <c:ptCount val="17"/>
                <c:pt idx="0">
                  <c:v>-7.9</c:v>
                </c:pt>
                <c:pt idx="1">
                  <c:v>-4.2</c:v>
                </c:pt>
                <c:pt idx="2">
                  <c:v>-2.2000000000000002</c:v>
                </c:pt>
                <c:pt idx="3">
                  <c:v>-2.1</c:v>
                </c:pt>
                <c:pt idx="4">
                  <c:v>-1.2</c:v>
                </c:pt>
                <c:pt idx="5">
                  <c:v>-0.6</c:v>
                </c:pt>
                <c:pt idx="6">
                  <c:v>-0.5</c:v>
                </c:pt>
                <c:pt idx="7">
                  <c:v>-0.3</c:v>
                </c:pt>
                <c:pt idx="8">
                  <c:v>-0.4</c:v>
                </c:pt>
                <c:pt idx="9">
                  <c:v>-0.2</c:v>
                </c:pt>
                <c:pt idx="10">
                  <c:v>-0.2</c:v>
                </c:pt>
                <c:pt idx="11">
                  <c:v>-0.1</c:v>
                </c:pt>
                <c:pt idx="12">
                  <c:v>0.2</c:v>
                </c:pt>
                <c:pt idx="13">
                  <c:v>1.1000000000000001</c:v>
                </c:pt>
                <c:pt idx="14">
                  <c:v>3.1</c:v>
                </c:pt>
                <c:pt idx="15">
                  <c:v>3.6</c:v>
                </c:pt>
                <c:pt idx="16">
                  <c:v>6.1</c:v>
                </c:pt>
              </c:numCache>
            </c:numRef>
          </c:val>
        </c:ser>
        <c:ser>
          <c:idx val="2"/>
          <c:order val="2"/>
          <c:tx>
            <c:strRef>
              <c:f>Data!$D$1</c:f>
              <c:strCache>
                <c:ptCount val="1"/>
                <c:pt idx="0">
                  <c:v>65 years and over</c:v>
                </c:pt>
              </c:strCache>
            </c:strRef>
          </c:tx>
          <c:invertIfNegative val="0"/>
          <c:dPt>
            <c:idx val="1"/>
            <c:invertIfNegative val="0"/>
            <c:bubble3D val="0"/>
            <c:spPr>
              <a:solidFill>
                <a:schemeClr val="accent2">
                  <a:lumMod val="60000"/>
                  <a:lumOff val="40000"/>
                </a:schemeClr>
              </a:solidFill>
            </c:spPr>
          </c:dPt>
          <c:dLbls>
            <c:delete val="1"/>
          </c:dLbls>
          <c:cat>
            <c:strRef>
              <c:f>Data!$A$2:$A$18</c:f>
              <c:strCache>
                <c:ptCount val="17"/>
                <c:pt idx="0">
                  <c:v>Social Security</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Data!$D$2:$D$18</c:f>
              <c:numCache>
                <c:formatCode>0.0</c:formatCode>
                <c:ptCount val="17"/>
                <c:pt idx="0">
                  <c:v>-17.100000000000001</c:v>
                </c:pt>
                <c:pt idx="1">
                  <c:v>-0.1</c:v>
                </c:pt>
                <c:pt idx="2">
                  <c:v>-0.4</c:v>
                </c:pt>
                <c:pt idx="3">
                  <c:v>-0.6</c:v>
                </c:pt>
                <c:pt idx="4">
                  <c:v>-0.5</c:v>
                </c:pt>
                <c:pt idx="5">
                  <c:v>0</c:v>
                </c:pt>
                <c:pt idx="6">
                  <c:v>0</c:v>
                </c:pt>
                <c:pt idx="7">
                  <c:v>0</c:v>
                </c:pt>
                <c:pt idx="8">
                  <c:v>0</c:v>
                </c:pt>
                <c:pt idx="9">
                  <c:v>0</c:v>
                </c:pt>
                <c:pt idx="10">
                  <c:v>0</c:v>
                </c:pt>
                <c:pt idx="11">
                  <c:v>0</c:v>
                </c:pt>
                <c:pt idx="12">
                  <c:v>0</c:v>
                </c:pt>
                <c:pt idx="13">
                  <c:v>0.1</c:v>
                </c:pt>
                <c:pt idx="14">
                  <c:v>0.2</c:v>
                </c:pt>
                <c:pt idx="15">
                  <c:v>0.2</c:v>
                </c:pt>
                <c:pt idx="16">
                  <c:v>2.7</c:v>
                </c:pt>
              </c:numCache>
            </c:numRef>
          </c:val>
        </c:ser>
        <c:ser>
          <c:idx val="3"/>
          <c:order val="3"/>
          <c:spPr>
            <a:noFill/>
          </c:spPr>
          <c:invertIfNegative val="0"/>
          <c:dLbls>
            <c:dLbl>
              <c:idx val="1"/>
              <c:spPr/>
              <c:txPr>
                <a:bodyPr/>
                <a:lstStyle/>
                <a:p>
                  <a:pPr>
                    <a:defRPr sz="1300">
                      <a:solidFill>
                        <a:schemeClr val="accent2"/>
                      </a:solidFill>
                    </a:defRPr>
                  </a:pPr>
                  <a:endParaRPr lang="en-US"/>
                </a:p>
              </c:txPr>
              <c:dLblPos val="inEnd"/>
              <c:showLegendKey val="0"/>
              <c:showVal val="1"/>
              <c:showCatName val="0"/>
              <c:showSerName val="0"/>
              <c:showPercent val="0"/>
              <c:showBubbleSize val="0"/>
            </c:dLbl>
            <c:dLbl>
              <c:idx val="13"/>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4"/>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5"/>
              <c:layout/>
              <c:dLblPos val="inBase"/>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3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Data!$A$2:$A$18</c:f>
              <c:strCache>
                <c:ptCount val="17"/>
                <c:pt idx="0">
                  <c:v>Social Security</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Data!$E$2:$E$18</c:f>
              <c:numCache>
                <c:formatCode>0.0</c:formatCode>
                <c:ptCount val="17"/>
                <c:pt idx="0">
                  <c:v>-26.6</c:v>
                </c:pt>
                <c:pt idx="1">
                  <c:v>-9.1</c:v>
                </c:pt>
                <c:pt idx="2">
                  <c:v>-4.5999999999999996</c:v>
                </c:pt>
                <c:pt idx="3">
                  <c:v>-3.3</c:v>
                </c:pt>
                <c:pt idx="4">
                  <c:v>-2.5</c:v>
                </c:pt>
                <c:pt idx="5">
                  <c:v>-1.4</c:v>
                </c:pt>
                <c:pt idx="6">
                  <c:v>-1.3</c:v>
                </c:pt>
                <c:pt idx="7">
                  <c:v>-0.7</c:v>
                </c:pt>
                <c:pt idx="8">
                  <c:v>-0.6</c:v>
                </c:pt>
                <c:pt idx="9">
                  <c:v>-0.4</c:v>
                </c:pt>
                <c:pt idx="10">
                  <c:v>-0.4</c:v>
                </c:pt>
                <c:pt idx="11">
                  <c:v>-0.3</c:v>
                </c:pt>
                <c:pt idx="12">
                  <c:v>0.3</c:v>
                </c:pt>
                <c:pt idx="13">
                  <c:v>1.4</c:v>
                </c:pt>
                <c:pt idx="14">
                  <c:v>4.8</c:v>
                </c:pt>
                <c:pt idx="15">
                  <c:v>5.6</c:v>
                </c:pt>
                <c:pt idx="16">
                  <c:v>11.3</c:v>
                </c:pt>
              </c:numCache>
            </c:numRef>
          </c:val>
        </c:ser>
        <c:dLbls>
          <c:showLegendKey val="0"/>
          <c:showVal val="1"/>
          <c:showCatName val="0"/>
          <c:showSerName val="0"/>
          <c:showPercent val="0"/>
          <c:showBubbleSize val="0"/>
        </c:dLbls>
        <c:gapWidth val="55"/>
        <c:overlap val="100"/>
        <c:axId val="357020416"/>
        <c:axId val="357021952"/>
      </c:barChart>
      <c:catAx>
        <c:axId val="357020416"/>
        <c:scaling>
          <c:orientation val="maxMin"/>
        </c:scaling>
        <c:delete val="0"/>
        <c:axPos val="l"/>
        <c:numFmt formatCode="General" sourceLinked="0"/>
        <c:majorTickMark val="none"/>
        <c:minorTickMark val="none"/>
        <c:tickLblPos val="low"/>
        <c:crossAx val="357021952"/>
        <c:crosses val="autoZero"/>
        <c:auto val="1"/>
        <c:lblAlgn val="ctr"/>
        <c:lblOffset val="100"/>
        <c:noMultiLvlLbl val="0"/>
      </c:catAx>
      <c:valAx>
        <c:axId val="357021952"/>
        <c:scaling>
          <c:orientation val="minMax"/>
          <c:max val="20"/>
          <c:min val="-35"/>
        </c:scaling>
        <c:delete val="0"/>
        <c:axPos val="t"/>
        <c:majorGridlines>
          <c:spPr>
            <a:ln w="9525">
              <a:solidFill>
                <a:schemeClr val="bg1">
                  <a:lumMod val="85000"/>
                </a:schemeClr>
              </a:solidFill>
            </a:ln>
          </c:spPr>
        </c:majorGridlines>
        <c:numFmt formatCode="0" sourceLinked="0"/>
        <c:majorTickMark val="none"/>
        <c:minorTickMark val="none"/>
        <c:tickLblPos val="high"/>
        <c:txPr>
          <a:bodyPr/>
          <a:lstStyle/>
          <a:p>
            <a:pPr>
              <a:defRPr sz="1300"/>
            </a:pPr>
            <a:endParaRPr lang="en-US"/>
          </a:p>
        </c:txPr>
        <c:crossAx val="357020416"/>
        <c:crosses val="autoZero"/>
        <c:crossBetween val="between"/>
        <c:majorUnit val="10"/>
      </c:valAx>
      <c:spPr>
        <a:noFill/>
        <a:ln w="3175">
          <a:solidFill>
            <a:schemeClr val="tx1"/>
          </a:solidFill>
        </a:ln>
      </c:spPr>
    </c:plotArea>
    <c:legend>
      <c:legendPos val="t"/>
      <c:legendEntry>
        <c:idx val="3"/>
        <c:delete val="1"/>
      </c:legendEntry>
      <c:layout/>
      <c:overlay val="0"/>
    </c:legend>
    <c:plotVisOnly val="1"/>
    <c:dispBlanksAs val="gap"/>
    <c:showDLblsOverMax val="0"/>
  </c:chart>
  <c:txPr>
    <a:bodyPr/>
    <a:lstStyle/>
    <a:p>
      <a:pPr>
        <a:defRPr sz="1200">
          <a:latin typeface="Arial" panose="020B0604020202020204" pitchFamily="34" charset="0"/>
          <a:cs typeface="Arial" panose="020B0604020202020204" pitchFamily="34" charset="0"/>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Data!$B$1</c:f>
              <c:strCache>
                <c:ptCount val="1"/>
                <c:pt idx="0">
                  <c:v>Under 18 years</c:v>
                </c:pt>
              </c:strCache>
            </c:strRef>
          </c:tx>
          <c:spPr>
            <a:solidFill>
              <a:schemeClr val="tx2"/>
            </a:solidFill>
          </c:spPr>
          <c:invertIfNegative val="0"/>
          <c:dPt>
            <c:idx val="2"/>
            <c:invertIfNegative val="0"/>
            <c:bubble3D val="0"/>
            <c:spPr>
              <a:solidFill>
                <a:schemeClr val="accent2">
                  <a:lumMod val="50000"/>
                </a:schemeClr>
              </a:solidFill>
            </c:spPr>
          </c:dPt>
          <c:dLbls>
            <c:delete val="1"/>
          </c:dLbls>
          <c:cat>
            <c:strRef>
              <c:f>Data!$A$2:$A$18</c:f>
              <c:strCache>
                <c:ptCount val="17"/>
                <c:pt idx="0">
                  <c:v>Social Security</c:v>
                </c:pt>
                <c:pt idx="1">
                  <c:v>Refundable tax credits</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Data!$B$2:$B$18</c:f>
              <c:numCache>
                <c:formatCode>0.0</c:formatCode>
                <c:ptCount val="17"/>
                <c:pt idx="0">
                  <c:v>-1.5709132578448399</c:v>
                </c:pt>
                <c:pt idx="1">
                  <c:v>-4.8244326037981509</c:v>
                </c:pt>
                <c:pt idx="2">
                  <c:v>-1.9989246863817702</c:v>
                </c:pt>
                <c:pt idx="3">
                  <c:v>-0.58691134719658011</c:v>
                </c:pt>
                <c:pt idx="4">
                  <c:v>-0.86517691437814015</c:v>
                </c:pt>
                <c:pt idx="5">
                  <c:v>-0.78985590888904</c:v>
                </c:pt>
                <c:pt idx="6">
                  <c:v>-0.71837131252908004</c:v>
                </c:pt>
                <c:pt idx="7">
                  <c:v>-0.35003159896025998</c:v>
                </c:pt>
                <c:pt idx="8">
                  <c:v>-0.19114649269107004</c:v>
                </c:pt>
                <c:pt idx="9">
                  <c:v>-0.1136850967805</c:v>
                </c:pt>
                <c:pt idx="10">
                  <c:v>-0.21387610585194</c:v>
                </c:pt>
                <c:pt idx="11">
                  <c:v>-7.7735425134080008E-2</c:v>
                </c:pt>
                <c:pt idx="12">
                  <c:v>4.9414134574560002E-2</c:v>
                </c:pt>
                <c:pt idx="13">
                  <c:v>0.27599927144118003</c:v>
                </c:pt>
                <c:pt idx="14">
                  <c:v>1.5387407457657201</c:v>
                </c:pt>
                <c:pt idx="15">
                  <c:v>1.8007274958317401</c:v>
                </c:pt>
                <c:pt idx="16">
                  <c:v>2.5247941724926899</c:v>
                </c:pt>
              </c:numCache>
            </c:numRef>
          </c:val>
        </c:ser>
        <c:ser>
          <c:idx val="1"/>
          <c:order val="1"/>
          <c:tx>
            <c:strRef>
              <c:f>Data!$C$1</c:f>
              <c:strCache>
                <c:ptCount val="1"/>
                <c:pt idx="0">
                  <c:v>18 to 64 years</c:v>
                </c:pt>
              </c:strCache>
            </c:strRef>
          </c:tx>
          <c:spPr>
            <a:solidFill>
              <a:schemeClr val="accent1"/>
            </a:solidFill>
          </c:spPr>
          <c:invertIfNegative val="0"/>
          <c:dPt>
            <c:idx val="2"/>
            <c:invertIfNegative val="0"/>
            <c:bubble3D val="0"/>
            <c:spPr>
              <a:solidFill>
                <a:schemeClr val="accent2">
                  <a:lumMod val="75000"/>
                </a:schemeClr>
              </a:solidFill>
            </c:spPr>
          </c:dPt>
          <c:dLbls>
            <c:delete val="1"/>
          </c:dLbls>
          <c:cat>
            <c:strRef>
              <c:f>Data!$A$2:$A$18</c:f>
              <c:strCache>
                <c:ptCount val="17"/>
                <c:pt idx="0">
                  <c:v>Social Security</c:v>
                </c:pt>
                <c:pt idx="1">
                  <c:v>Refundable tax credits</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Data!$C$2:$C$18</c:f>
              <c:numCache>
                <c:formatCode>0.0</c:formatCode>
                <c:ptCount val="17"/>
                <c:pt idx="0">
                  <c:v>-7.8775181632406994</c:v>
                </c:pt>
                <c:pt idx="1">
                  <c:v>-4.2202392115083001</c:v>
                </c:pt>
                <c:pt idx="2">
                  <c:v>-2.2273018974671999</c:v>
                </c:pt>
                <c:pt idx="3">
                  <c:v>-2.0962818180869998</c:v>
                </c:pt>
                <c:pt idx="4">
                  <c:v>-1.2022009542045</c:v>
                </c:pt>
                <c:pt idx="5">
                  <c:v>-0.57724188240030005</c:v>
                </c:pt>
                <c:pt idx="6">
                  <c:v>-0.5304715409052001</c:v>
                </c:pt>
                <c:pt idx="7">
                  <c:v>-0.30303078281219997</c:v>
                </c:pt>
                <c:pt idx="8">
                  <c:v>-0.44555111908470002</c:v>
                </c:pt>
                <c:pt idx="9">
                  <c:v>-0.24691031821769999</c:v>
                </c:pt>
                <c:pt idx="10">
                  <c:v>-0.1558156589919</c:v>
                </c:pt>
                <c:pt idx="11">
                  <c:v>-0.1328743232016</c:v>
                </c:pt>
                <c:pt idx="12">
                  <c:v>0.19390656132299997</c:v>
                </c:pt>
                <c:pt idx="13">
                  <c:v>1.0548082964013001</c:v>
                </c:pt>
                <c:pt idx="14">
                  <c:v>3.1044381289817999</c:v>
                </c:pt>
                <c:pt idx="15">
                  <c:v>3.5955957556736999</c:v>
                </c:pt>
                <c:pt idx="16">
                  <c:v>6.0675000295808994</c:v>
                </c:pt>
              </c:numCache>
            </c:numRef>
          </c:val>
        </c:ser>
        <c:ser>
          <c:idx val="2"/>
          <c:order val="2"/>
          <c:tx>
            <c:strRef>
              <c:f>Data!$D$1</c:f>
              <c:strCache>
                <c:ptCount val="1"/>
                <c:pt idx="0">
                  <c:v>65 years and over</c:v>
                </c:pt>
              </c:strCache>
            </c:strRef>
          </c:tx>
          <c:invertIfNegative val="0"/>
          <c:dPt>
            <c:idx val="2"/>
            <c:invertIfNegative val="0"/>
            <c:bubble3D val="0"/>
            <c:spPr>
              <a:solidFill>
                <a:schemeClr val="accent2">
                  <a:lumMod val="60000"/>
                  <a:lumOff val="40000"/>
                </a:schemeClr>
              </a:solidFill>
            </c:spPr>
          </c:dPt>
          <c:dLbls>
            <c:delete val="1"/>
          </c:dLbls>
          <c:cat>
            <c:strRef>
              <c:f>Data!$A$2:$A$18</c:f>
              <c:strCache>
                <c:ptCount val="17"/>
                <c:pt idx="0">
                  <c:v>Social Security</c:v>
                </c:pt>
                <c:pt idx="1">
                  <c:v>Refundable tax credits</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Data!$D$2:$D$18</c:f>
              <c:numCache>
                <c:formatCode>0.0</c:formatCode>
                <c:ptCount val="17"/>
                <c:pt idx="0">
                  <c:v>-17.130653622752739</c:v>
                </c:pt>
                <c:pt idx="1">
                  <c:v>-8.0976518745780005E-2</c:v>
                </c:pt>
                <c:pt idx="2">
                  <c:v>-0.36568522302017997</c:v>
                </c:pt>
                <c:pt idx="3">
                  <c:v>-0.61702576285574007</c:v>
                </c:pt>
                <c:pt idx="4">
                  <c:v>-0.47107213735288</c:v>
                </c:pt>
                <c:pt idx="5">
                  <c:v>-1.6042203878120002E-2</c:v>
                </c:pt>
                <c:pt idx="6">
                  <c:v>-1.5081763693360001E-2</c:v>
                </c:pt>
                <c:pt idx="7">
                  <c:v>-9.4189703267800011E-3</c:v>
                </c:pt>
                <c:pt idx="8">
                  <c:v>-1.2376365351139999E-2</c:v>
                </c:pt>
                <c:pt idx="9">
                  <c:v>-1.370291392316E-2</c:v>
                </c:pt>
                <c:pt idx="10">
                  <c:v>0</c:v>
                </c:pt>
                <c:pt idx="11">
                  <c:v>-4.6495765182020005E-2</c:v>
                </c:pt>
                <c:pt idx="12">
                  <c:v>1.044597567286E-2</c:v>
                </c:pt>
                <c:pt idx="13">
                  <c:v>5.8011538090380003E-2</c:v>
                </c:pt>
                <c:pt idx="14">
                  <c:v>0.19844025520368</c:v>
                </c:pt>
                <c:pt idx="15">
                  <c:v>0.22269374719606</c:v>
                </c:pt>
                <c:pt idx="16">
                  <c:v>2.6997307941990396</c:v>
                </c:pt>
              </c:numCache>
            </c:numRef>
          </c:val>
        </c:ser>
        <c:ser>
          <c:idx val="3"/>
          <c:order val="3"/>
          <c:spPr>
            <a:noFill/>
          </c:spPr>
          <c:invertIfNegative val="0"/>
          <c:dLbls>
            <c:dLbl>
              <c:idx val="2"/>
              <c:spPr/>
              <c:txPr>
                <a:bodyPr/>
                <a:lstStyle/>
                <a:p>
                  <a:pPr>
                    <a:defRPr sz="1300">
                      <a:solidFill>
                        <a:schemeClr val="accent2"/>
                      </a:solidFill>
                    </a:defRPr>
                  </a:pPr>
                  <a:endParaRPr lang="en-US"/>
                </a:p>
              </c:txPr>
              <c:dLblPos val="inEnd"/>
              <c:showLegendKey val="0"/>
              <c:showVal val="1"/>
              <c:showCatName val="0"/>
              <c:showSerName val="0"/>
              <c:showPercent val="0"/>
              <c:showBubbleSize val="0"/>
            </c:dLbl>
            <c:dLbl>
              <c:idx val="13"/>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4"/>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5"/>
              <c:layout/>
              <c:dLblPos val="inBase"/>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3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Data!$A$2:$A$18</c:f>
              <c:strCache>
                <c:ptCount val="17"/>
                <c:pt idx="0">
                  <c:v>Social Security</c:v>
                </c:pt>
                <c:pt idx="1">
                  <c:v>Refundable tax credits</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pt idx="16">
                  <c:v>Medical expenses</c:v>
                </c:pt>
              </c:strCache>
            </c:strRef>
          </c:cat>
          <c:val>
            <c:numRef>
              <c:f>Data!$E$2:$E$18</c:f>
              <c:numCache>
                <c:formatCode>0.0</c:formatCode>
                <c:ptCount val="17"/>
                <c:pt idx="0">
                  <c:v>-26.579090579248803</c:v>
                </c:pt>
                <c:pt idx="1">
                  <c:v>-9.1256331695675996</c:v>
                </c:pt>
                <c:pt idx="2">
                  <c:v>-4.5919292767339002</c:v>
                </c:pt>
                <c:pt idx="3">
                  <c:v>-3.3002249632546001</c:v>
                </c:pt>
                <c:pt idx="4">
                  <c:v>-2.5384481717016003</c:v>
                </c:pt>
                <c:pt idx="5">
                  <c:v>-1.3831557926829001</c:v>
                </c:pt>
                <c:pt idx="6">
                  <c:v>-1.2639308691326001</c:v>
                </c:pt>
                <c:pt idx="7">
                  <c:v>-0.66248114781520007</c:v>
                </c:pt>
                <c:pt idx="8">
                  <c:v>-0.64905678493350005</c:v>
                </c:pt>
                <c:pt idx="9">
                  <c:v>-0.3743197051503</c:v>
                </c:pt>
                <c:pt idx="10">
                  <c:v>-0.3696961122338</c:v>
                </c:pt>
                <c:pt idx="11">
                  <c:v>-0.25710365300510002</c:v>
                </c:pt>
                <c:pt idx="12">
                  <c:v>0.25375553399660006</c:v>
                </c:pt>
                <c:pt idx="13">
                  <c:v>1.3888316515735</c:v>
                </c:pt>
                <c:pt idx="14">
                  <c:v>4.8416351810725997</c:v>
                </c:pt>
                <c:pt idx="15">
                  <c:v>5.6190365279985999</c:v>
                </c:pt>
                <c:pt idx="16">
                  <c:v>11.292025602305602</c:v>
                </c:pt>
              </c:numCache>
            </c:numRef>
          </c:val>
        </c:ser>
        <c:dLbls>
          <c:showLegendKey val="0"/>
          <c:showVal val="1"/>
          <c:showCatName val="0"/>
          <c:showSerName val="0"/>
          <c:showPercent val="0"/>
          <c:showBubbleSize val="0"/>
        </c:dLbls>
        <c:gapWidth val="55"/>
        <c:overlap val="100"/>
        <c:axId val="358502400"/>
        <c:axId val="358503936"/>
      </c:barChart>
      <c:catAx>
        <c:axId val="358502400"/>
        <c:scaling>
          <c:orientation val="maxMin"/>
        </c:scaling>
        <c:delete val="0"/>
        <c:axPos val="l"/>
        <c:numFmt formatCode="General" sourceLinked="0"/>
        <c:majorTickMark val="none"/>
        <c:minorTickMark val="none"/>
        <c:tickLblPos val="low"/>
        <c:crossAx val="358503936"/>
        <c:crosses val="autoZero"/>
        <c:auto val="1"/>
        <c:lblAlgn val="ctr"/>
        <c:lblOffset val="100"/>
        <c:noMultiLvlLbl val="0"/>
      </c:catAx>
      <c:valAx>
        <c:axId val="358503936"/>
        <c:scaling>
          <c:orientation val="minMax"/>
          <c:max val="20"/>
          <c:min val="-35"/>
        </c:scaling>
        <c:delete val="0"/>
        <c:axPos val="t"/>
        <c:majorGridlines>
          <c:spPr>
            <a:ln w="9525">
              <a:solidFill>
                <a:schemeClr val="bg1">
                  <a:lumMod val="85000"/>
                </a:schemeClr>
              </a:solidFill>
            </a:ln>
          </c:spPr>
        </c:majorGridlines>
        <c:numFmt formatCode="0" sourceLinked="0"/>
        <c:majorTickMark val="none"/>
        <c:minorTickMark val="none"/>
        <c:tickLblPos val="high"/>
        <c:txPr>
          <a:bodyPr/>
          <a:lstStyle/>
          <a:p>
            <a:pPr>
              <a:defRPr sz="1300"/>
            </a:pPr>
            <a:endParaRPr lang="en-US"/>
          </a:p>
        </c:txPr>
        <c:crossAx val="358502400"/>
        <c:crosses val="autoZero"/>
        <c:crossBetween val="between"/>
        <c:majorUnit val="10"/>
      </c:valAx>
      <c:spPr>
        <a:noFill/>
        <a:ln w="3175">
          <a:solidFill>
            <a:schemeClr val="tx1"/>
          </a:solidFill>
        </a:ln>
      </c:spPr>
    </c:plotArea>
    <c:legend>
      <c:legendPos val="t"/>
      <c:legendEntry>
        <c:idx val="3"/>
        <c:delete val="1"/>
      </c:legendEntry>
      <c:layout/>
      <c:overlay val="0"/>
    </c:legend>
    <c:plotVisOnly val="1"/>
    <c:dispBlanksAs val="gap"/>
    <c:showDLblsOverMax val="0"/>
  </c:chart>
  <c:txPr>
    <a:bodyPr/>
    <a:lstStyle/>
    <a:p>
      <a:pPr>
        <a:defRPr sz="1200">
          <a:latin typeface="Arial" panose="020B0604020202020204" pitchFamily="34" charset="0"/>
          <a:cs typeface="Arial" panose="020B0604020202020204" pitchFamily="34" charset="0"/>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Data!$B$1</c:f>
              <c:strCache>
                <c:ptCount val="1"/>
                <c:pt idx="0">
                  <c:v>Under 18 years</c:v>
                </c:pt>
              </c:strCache>
            </c:strRef>
          </c:tx>
          <c:spPr>
            <a:solidFill>
              <a:schemeClr val="tx2"/>
            </a:solidFill>
          </c:spPr>
          <c:invertIfNegative val="0"/>
          <c:dPt>
            <c:idx val="16"/>
            <c:invertIfNegative val="0"/>
            <c:bubble3D val="0"/>
            <c:spPr>
              <a:solidFill>
                <a:schemeClr val="accent2">
                  <a:lumMod val="50000"/>
                </a:schemeClr>
              </a:solidFill>
            </c:spPr>
          </c:dPt>
          <c:dLbls>
            <c:delete val="1"/>
          </c:dLbls>
          <c:cat>
            <c:strRef>
              <c:f>Data!$A$2:$A$18</c:f>
              <c:strCache>
                <c:ptCount val="16"/>
                <c:pt idx="0">
                  <c:v>Social Security</c:v>
                </c:pt>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strCache>
            </c:strRef>
          </c:cat>
          <c:val>
            <c:numRef>
              <c:f>Data!$B$2:$B$18</c:f>
              <c:numCache>
                <c:formatCode>0.0</c:formatCode>
                <c:ptCount val="17"/>
                <c:pt idx="0">
                  <c:v>-1.5709132578448399</c:v>
                </c:pt>
                <c:pt idx="1">
                  <c:v>-4.8244326037981509</c:v>
                </c:pt>
                <c:pt idx="2">
                  <c:v>-1.9989246863817702</c:v>
                </c:pt>
                <c:pt idx="3">
                  <c:v>-0.58691134719658011</c:v>
                </c:pt>
                <c:pt idx="4">
                  <c:v>-0.86517691437814015</c:v>
                </c:pt>
                <c:pt idx="5">
                  <c:v>-0.78985590888904</c:v>
                </c:pt>
                <c:pt idx="6">
                  <c:v>-0.71837131252908004</c:v>
                </c:pt>
                <c:pt idx="7">
                  <c:v>-0.35003159896025998</c:v>
                </c:pt>
                <c:pt idx="8">
                  <c:v>-0.19114649269107004</c:v>
                </c:pt>
                <c:pt idx="9">
                  <c:v>-0.1136850967805</c:v>
                </c:pt>
                <c:pt idx="10">
                  <c:v>-0.21387610585194</c:v>
                </c:pt>
                <c:pt idx="11">
                  <c:v>-7.7735425134080008E-2</c:v>
                </c:pt>
                <c:pt idx="12">
                  <c:v>4.9414134574560002E-2</c:v>
                </c:pt>
                <c:pt idx="13">
                  <c:v>0.27599927144118003</c:v>
                </c:pt>
                <c:pt idx="14">
                  <c:v>1.5387407457657201</c:v>
                </c:pt>
                <c:pt idx="15">
                  <c:v>1.8007274958317401</c:v>
                </c:pt>
                <c:pt idx="16">
                  <c:v>2.5247941724926899</c:v>
                </c:pt>
              </c:numCache>
            </c:numRef>
          </c:val>
        </c:ser>
        <c:ser>
          <c:idx val="1"/>
          <c:order val="1"/>
          <c:tx>
            <c:strRef>
              <c:f>Data!$C$1</c:f>
              <c:strCache>
                <c:ptCount val="1"/>
                <c:pt idx="0">
                  <c:v>18 to 64 years</c:v>
                </c:pt>
              </c:strCache>
            </c:strRef>
          </c:tx>
          <c:spPr>
            <a:solidFill>
              <a:schemeClr val="accent1"/>
            </a:solidFill>
          </c:spPr>
          <c:invertIfNegative val="0"/>
          <c:dPt>
            <c:idx val="16"/>
            <c:invertIfNegative val="0"/>
            <c:bubble3D val="0"/>
            <c:spPr>
              <a:solidFill>
                <a:schemeClr val="accent2">
                  <a:lumMod val="75000"/>
                </a:schemeClr>
              </a:solidFill>
            </c:spPr>
          </c:dPt>
          <c:dLbls>
            <c:delete val="1"/>
          </c:dLbls>
          <c:cat>
            <c:strRef>
              <c:f>Data!$A$2:$A$18</c:f>
              <c:strCache>
                <c:ptCount val="16"/>
                <c:pt idx="0">
                  <c:v>Social Security</c:v>
                </c:pt>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strCache>
            </c:strRef>
          </c:cat>
          <c:val>
            <c:numRef>
              <c:f>Data!$C$2:$C$18</c:f>
              <c:numCache>
                <c:formatCode>0.0</c:formatCode>
                <c:ptCount val="17"/>
                <c:pt idx="0">
                  <c:v>-7.8775181632406994</c:v>
                </c:pt>
                <c:pt idx="1">
                  <c:v>-4.2202392115083001</c:v>
                </c:pt>
                <c:pt idx="2">
                  <c:v>-2.2273018974671999</c:v>
                </c:pt>
                <c:pt idx="3">
                  <c:v>-2.0962818180869998</c:v>
                </c:pt>
                <c:pt idx="4">
                  <c:v>-1.2022009542045</c:v>
                </c:pt>
                <c:pt idx="5">
                  <c:v>-0.57724188240030005</c:v>
                </c:pt>
                <c:pt idx="6">
                  <c:v>-0.5304715409052001</c:v>
                </c:pt>
                <c:pt idx="7">
                  <c:v>-0.30303078281219997</c:v>
                </c:pt>
                <c:pt idx="8">
                  <c:v>-0.44555111908470002</c:v>
                </c:pt>
                <c:pt idx="9">
                  <c:v>-0.24691031821769999</c:v>
                </c:pt>
                <c:pt idx="10">
                  <c:v>-0.1558156589919</c:v>
                </c:pt>
                <c:pt idx="11">
                  <c:v>-0.1328743232016</c:v>
                </c:pt>
                <c:pt idx="12">
                  <c:v>0.19390656132299997</c:v>
                </c:pt>
                <c:pt idx="13">
                  <c:v>1.0548082964013001</c:v>
                </c:pt>
                <c:pt idx="14">
                  <c:v>3.1044381289817999</c:v>
                </c:pt>
                <c:pt idx="15">
                  <c:v>3.5955957556736999</c:v>
                </c:pt>
                <c:pt idx="16">
                  <c:v>6.0675000295808994</c:v>
                </c:pt>
              </c:numCache>
            </c:numRef>
          </c:val>
        </c:ser>
        <c:ser>
          <c:idx val="2"/>
          <c:order val="2"/>
          <c:tx>
            <c:strRef>
              <c:f>Data!$D$1</c:f>
              <c:strCache>
                <c:ptCount val="1"/>
                <c:pt idx="0">
                  <c:v>65 years and over</c:v>
                </c:pt>
              </c:strCache>
            </c:strRef>
          </c:tx>
          <c:invertIfNegative val="0"/>
          <c:dPt>
            <c:idx val="16"/>
            <c:invertIfNegative val="0"/>
            <c:bubble3D val="0"/>
            <c:spPr>
              <a:solidFill>
                <a:schemeClr val="accent2">
                  <a:lumMod val="60000"/>
                  <a:lumOff val="40000"/>
                </a:schemeClr>
              </a:solidFill>
            </c:spPr>
          </c:dPt>
          <c:dLbls>
            <c:delete val="1"/>
          </c:dLbls>
          <c:cat>
            <c:strRef>
              <c:f>Data!$A$2:$A$18</c:f>
              <c:strCache>
                <c:ptCount val="16"/>
                <c:pt idx="0">
                  <c:v>Social Security</c:v>
                </c:pt>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strCache>
            </c:strRef>
          </c:cat>
          <c:val>
            <c:numRef>
              <c:f>Data!$D$2:$D$18</c:f>
              <c:numCache>
                <c:formatCode>0.0</c:formatCode>
                <c:ptCount val="17"/>
                <c:pt idx="0">
                  <c:v>-17.130653622752739</c:v>
                </c:pt>
                <c:pt idx="1">
                  <c:v>-8.0976518745780005E-2</c:v>
                </c:pt>
                <c:pt idx="2">
                  <c:v>-0.36568522302017997</c:v>
                </c:pt>
                <c:pt idx="3">
                  <c:v>-0.61702576285574007</c:v>
                </c:pt>
                <c:pt idx="4">
                  <c:v>-0.47107213735288</c:v>
                </c:pt>
                <c:pt idx="5">
                  <c:v>-1.6042203878120002E-2</c:v>
                </c:pt>
                <c:pt idx="6">
                  <c:v>-1.5081763693360001E-2</c:v>
                </c:pt>
                <c:pt idx="7">
                  <c:v>-9.4189703267800011E-3</c:v>
                </c:pt>
                <c:pt idx="8">
                  <c:v>-1.2376365351139999E-2</c:v>
                </c:pt>
                <c:pt idx="9">
                  <c:v>-1.370291392316E-2</c:v>
                </c:pt>
                <c:pt idx="10">
                  <c:v>0</c:v>
                </c:pt>
                <c:pt idx="11">
                  <c:v>-4.6495765182020005E-2</c:v>
                </c:pt>
                <c:pt idx="12">
                  <c:v>1.044597567286E-2</c:v>
                </c:pt>
                <c:pt idx="13">
                  <c:v>5.8011538090380003E-2</c:v>
                </c:pt>
                <c:pt idx="14">
                  <c:v>0.19844025520368</c:v>
                </c:pt>
                <c:pt idx="15">
                  <c:v>0.22269374719606</c:v>
                </c:pt>
                <c:pt idx="16">
                  <c:v>2.6997307941990396</c:v>
                </c:pt>
              </c:numCache>
            </c:numRef>
          </c:val>
        </c:ser>
        <c:ser>
          <c:idx val="3"/>
          <c:order val="3"/>
          <c:spPr>
            <a:noFill/>
          </c:spPr>
          <c:invertIfNegative val="0"/>
          <c:dLbls>
            <c:dLbl>
              <c:idx val="13"/>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4"/>
              <c:layout/>
              <c:dLblPos val="inBase"/>
              <c:showLegendKey val="0"/>
              <c:showVal val="1"/>
              <c:showCatName val="0"/>
              <c:showSerName val="0"/>
              <c:showPercent val="0"/>
              <c:showBubbleSize val="0"/>
              <c:extLst>
                <c:ext xmlns:c15="http://schemas.microsoft.com/office/drawing/2012/chart" uri="{CE6537A1-D6FC-4f65-9D91-7224C49458BB}">
                  <c15:layout/>
                </c:ext>
              </c:extLst>
            </c:dLbl>
            <c:dLbl>
              <c:idx val="15"/>
              <c:layout/>
              <c:dLblPos val="inBase"/>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3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Data!$A$2:$A$18</c:f>
              <c:strCache>
                <c:ptCount val="16"/>
                <c:pt idx="0">
                  <c:v>Social Security</c:v>
                </c:pt>
                <c:pt idx="1">
                  <c:v>Refundable tax credits</c:v>
                </c:pt>
                <c:pt idx="2">
                  <c:v>SNAP</c:v>
                </c:pt>
                <c:pt idx="3">
                  <c:v>SSI</c:v>
                </c:pt>
                <c:pt idx="4">
                  <c:v>Housing subsidies</c:v>
                </c:pt>
                <c:pt idx="5">
                  <c:v>Child support received</c:v>
                </c:pt>
                <c:pt idx="6">
                  <c:v>School lunch</c:v>
                </c:pt>
                <c:pt idx="7">
                  <c:v>TANF/general assistance</c:v>
                </c:pt>
                <c:pt idx="8">
                  <c:v>Unemployment insurance</c:v>
                </c:pt>
                <c:pt idx="9">
                  <c:v>Workers' compensation</c:v>
                </c:pt>
                <c:pt idx="10">
                  <c:v>WIC</c:v>
                </c:pt>
                <c:pt idx="11">
                  <c:v>LIHEAP</c:v>
                </c:pt>
                <c:pt idx="12">
                  <c:v>Child support paid</c:v>
                </c:pt>
                <c:pt idx="13">
                  <c:v>Federal income tax</c:v>
                </c:pt>
                <c:pt idx="14">
                  <c:v>FICA</c:v>
                </c:pt>
                <c:pt idx="15">
                  <c:v>Work expenses</c:v>
                </c:pt>
              </c:strCache>
            </c:strRef>
          </c:cat>
          <c:val>
            <c:numRef>
              <c:f>Data!$E$2:$E$18</c:f>
              <c:numCache>
                <c:formatCode>0.0</c:formatCode>
                <c:ptCount val="17"/>
                <c:pt idx="0">
                  <c:v>-26.579090579248803</c:v>
                </c:pt>
                <c:pt idx="1">
                  <c:v>-9.1256331695675996</c:v>
                </c:pt>
                <c:pt idx="2">
                  <c:v>-4.5919292767339002</c:v>
                </c:pt>
                <c:pt idx="3">
                  <c:v>-3.3002249632546001</c:v>
                </c:pt>
                <c:pt idx="4">
                  <c:v>-2.5384481717016003</c:v>
                </c:pt>
                <c:pt idx="5">
                  <c:v>-1.3831557926829001</c:v>
                </c:pt>
                <c:pt idx="6">
                  <c:v>-1.2639308691326001</c:v>
                </c:pt>
                <c:pt idx="7">
                  <c:v>-0.66248114781520007</c:v>
                </c:pt>
                <c:pt idx="8">
                  <c:v>-0.64905678493350005</c:v>
                </c:pt>
                <c:pt idx="9">
                  <c:v>-0.3743197051503</c:v>
                </c:pt>
                <c:pt idx="10">
                  <c:v>-0.3696961122338</c:v>
                </c:pt>
                <c:pt idx="11">
                  <c:v>-0.25710365300510002</c:v>
                </c:pt>
                <c:pt idx="12">
                  <c:v>0.25375553399660006</c:v>
                </c:pt>
                <c:pt idx="13">
                  <c:v>1.3888316515735</c:v>
                </c:pt>
                <c:pt idx="14">
                  <c:v>4.8416351810725997</c:v>
                </c:pt>
                <c:pt idx="15">
                  <c:v>5.6190365279985999</c:v>
                </c:pt>
                <c:pt idx="16">
                  <c:v>11.292025602305602</c:v>
                </c:pt>
              </c:numCache>
            </c:numRef>
          </c:val>
        </c:ser>
        <c:dLbls>
          <c:showLegendKey val="0"/>
          <c:showVal val="1"/>
          <c:showCatName val="0"/>
          <c:showSerName val="0"/>
          <c:showPercent val="0"/>
          <c:showBubbleSize val="0"/>
        </c:dLbls>
        <c:gapWidth val="55"/>
        <c:overlap val="100"/>
        <c:axId val="358606336"/>
        <c:axId val="358617088"/>
      </c:barChart>
      <c:catAx>
        <c:axId val="358606336"/>
        <c:scaling>
          <c:orientation val="maxMin"/>
        </c:scaling>
        <c:delete val="0"/>
        <c:axPos val="l"/>
        <c:numFmt formatCode="General" sourceLinked="0"/>
        <c:majorTickMark val="none"/>
        <c:minorTickMark val="none"/>
        <c:tickLblPos val="low"/>
        <c:crossAx val="358617088"/>
        <c:crosses val="autoZero"/>
        <c:auto val="1"/>
        <c:lblAlgn val="ctr"/>
        <c:lblOffset val="100"/>
        <c:noMultiLvlLbl val="0"/>
      </c:catAx>
      <c:valAx>
        <c:axId val="358617088"/>
        <c:scaling>
          <c:orientation val="minMax"/>
          <c:max val="20"/>
          <c:min val="-35"/>
        </c:scaling>
        <c:delete val="0"/>
        <c:axPos val="t"/>
        <c:majorGridlines>
          <c:spPr>
            <a:ln w="9525">
              <a:solidFill>
                <a:schemeClr val="bg1">
                  <a:lumMod val="85000"/>
                </a:schemeClr>
              </a:solidFill>
            </a:ln>
          </c:spPr>
        </c:majorGridlines>
        <c:numFmt formatCode="0" sourceLinked="0"/>
        <c:majorTickMark val="none"/>
        <c:minorTickMark val="none"/>
        <c:tickLblPos val="high"/>
        <c:txPr>
          <a:bodyPr/>
          <a:lstStyle/>
          <a:p>
            <a:pPr>
              <a:defRPr sz="1300"/>
            </a:pPr>
            <a:endParaRPr lang="en-US"/>
          </a:p>
        </c:txPr>
        <c:crossAx val="358606336"/>
        <c:crosses val="autoZero"/>
        <c:crossBetween val="between"/>
        <c:majorUnit val="10"/>
      </c:valAx>
      <c:spPr>
        <a:noFill/>
        <a:ln w="3175">
          <a:solidFill>
            <a:schemeClr val="tx1"/>
          </a:solidFill>
        </a:ln>
      </c:spPr>
    </c:plotArea>
    <c:legend>
      <c:legendPos val="t"/>
      <c:legendEntry>
        <c:idx val="3"/>
        <c:delete val="1"/>
      </c:legendEntry>
      <c:layout/>
      <c:overlay val="0"/>
    </c:legend>
    <c:plotVisOnly val="1"/>
    <c:dispBlanksAs val="gap"/>
    <c:showDLblsOverMax val="0"/>
  </c:chart>
  <c:txPr>
    <a:bodyPr/>
    <a:lstStyle/>
    <a:p>
      <a:pPr>
        <a:defRPr sz="1200">
          <a:latin typeface="Arial" panose="020B0604020202020204" pitchFamily="34" charset="0"/>
          <a:cs typeface="Arial" panose="020B0604020202020204" pitchFamily="34" charset="0"/>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ACS- Official</c:v>
                </c:pt>
              </c:strCache>
            </c:strRef>
          </c:tx>
          <c:spPr>
            <a:solidFill>
              <a:schemeClr val="accent1"/>
            </a:solidFill>
          </c:spPr>
          <c:invertIfNegative val="0"/>
          <c:cat>
            <c:strRef>
              <c:f>Sheet1!$A$2:$A$5</c:f>
              <c:strCache>
                <c:ptCount val="4"/>
                <c:pt idx="0">
                  <c:v>All people</c:v>
                </c:pt>
                <c:pt idx="1">
                  <c:v>Under age 18</c:v>
                </c:pt>
                <c:pt idx="2">
                  <c:v>18 to 64</c:v>
                </c:pt>
                <c:pt idx="3">
                  <c:v>65 years and older</c:v>
                </c:pt>
              </c:strCache>
            </c:strRef>
          </c:cat>
          <c:val>
            <c:numRef>
              <c:f>Sheet1!$B$2:$B$5</c:f>
              <c:numCache>
                <c:formatCode>General</c:formatCode>
                <c:ptCount val="4"/>
                <c:pt idx="0">
                  <c:v>15.93</c:v>
                </c:pt>
                <c:pt idx="1">
                  <c:v>23.27</c:v>
                </c:pt>
                <c:pt idx="2">
                  <c:v>14.51</c:v>
                </c:pt>
                <c:pt idx="3">
                  <c:v>9.1300000000000008</c:v>
                </c:pt>
              </c:numCache>
            </c:numRef>
          </c:val>
        </c:ser>
        <c:ser>
          <c:idx val="1"/>
          <c:order val="1"/>
          <c:tx>
            <c:strRef>
              <c:f>Sheet1!$C$1</c:f>
              <c:strCache>
                <c:ptCount val="1"/>
                <c:pt idx="0">
                  <c:v>CPS-Official</c:v>
                </c:pt>
              </c:strCache>
            </c:strRef>
          </c:tx>
          <c:spPr>
            <a:solidFill>
              <a:srgbClr val="C00000"/>
            </a:solidFill>
          </c:spPr>
          <c:invertIfNegative val="0"/>
          <c:cat>
            <c:strRef>
              <c:f>Sheet1!$A$2:$A$5</c:f>
              <c:strCache>
                <c:ptCount val="4"/>
                <c:pt idx="0">
                  <c:v>All people</c:v>
                </c:pt>
                <c:pt idx="1">
                  <c:v>Under age 18</c:v>
                </c:pt>
                <c:pt idx="2">
                  <c:v>18 to 64</c:v>
                </c:pt>
                <c:pt idx="3">
                  <c:v>65 years and older</c:v>
                </c:pt>
              </c:strCache>
            </c:strRef>
          </c:cat>
          <c:val>
            <c:numRef>
              <c:f>Sheet1!$C$2:$C$5</c:f>
              <c:numCache>
                <c:formatCode>General</c:formatCode>
                <c:ptCount val="4"/>
                <c:pt idx="0">
                  <c:v>15.1</c:v>
                </c:pt>
                <c:pt idx="1">
                  <c:v>22.3</c:v>
                </c:pt>
                <c:pt idx="2">
                  <c:v>13.7</c:v>
                </c:pt>
                <c:pt idx="3">
                  <c:v>8.6999999999999993</c:v>
                </c:pt>
              </c:numCache>
            </c:numRef>
          </c:val>
        </c:ser>
        <c:dLbls>
          <c:showLegendKey val="0"/>
          <c:showVal val="0"/>
          <c:showCatName val="0"/>
          <c:showSerName val="0"/>
          <c:showPercent val="0"/>
          <c:showBubbleSize val="0"/>
        </c:dLbls>
        <c:gapWidth val="150"/>
        <c:axId val="360024704"/>
        <c:axId val="360030592"/>
      </c:barChart>
      <c:catAx>
        <c:axId val="360024704"/>
        <c:scaling>
          <c:orientation val="minMax"/>
        </c:scaling>
        <c:delete val="0"/>
        <c:axPos val="b"/>
        <c:majorTickMark val="out"/>
        <c:minorTickMark val="none"/>
        <c:tickLblPos val="nextTo"/>
        <c:crossAx val="360030592"/>
        <c:crosses val="autoZero"/>
        <c:auto val="1"/>
        <c:lblAlgn val="ctr"/>
        <c:lblOffset val="100"/>
        <c:noMultiLvlLbl val="0"/>
      </c:catAx>
      <c:valAx>
        <c:axId val="360030592"/>
        <c:scaling>
          <c:orientation val="minMax"/>
        </c:scaling>
        <c:delete val="0"/>
        <c:axPos val="l"/>
        <c:majorGridlines/>
        <c:numFmt formatCode="#,##0" sourceLinked="0"/>
        <c:majorTickMark val="out"/>
        <c:minorTickMark val="none"/>
        <c:tickLblPos val="nextTo"/>
        <c:crossAx val="36002470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ACS- Official</c:v>
                </c:pt>
              </c:strCache>
            </c:strRef>
          </c:tx>
          <c:spPr>
            <a:pattFill prst="wdUpDiag">
              <a:fgClr>
                <a:schemeClr val="accent1"/>
              </a:fgClr>
              <a:bgClr>
                <a:schemeClr val="bg1"/>
              </a:bgClr>
            </a:pattFill>
          </c:spPr>
          <c:invertIfNegative val="0"/>
          <c:cat>
            <c:strRef>
              <c:f>Sheet1!$A$2:$A$5</c:f>
              <c:strCache>
                <c:ptCount val="4"/>
                <c:pt idx="0">
                  <c:v>All people</c:v>
                </c:pt>
                <c:pt idx="1">
                  <c:v>Under age 18</c:v>
                </c:pt>
                <c:pt idx="2">
                  <c:v>18 to 64</c:v>
                </c:pt>
                <c:pt idx="3">
                  <c:v>65 years and older</c:v>
                </c:pt>
              </c:strCache>
            </c:strRef>
          </c:cat>
          <c:val>
            <c:numRef>
              <c:f>Sheet1!$B$2:$B$5</c:f>
              <c:numCache>
                <c:formatCode>General</c:formatCode>
                <c:ptCount val="4"/>
                <c:pt idx="0">
                  <c:v>15.93</c:v>
                </c:pt>
                <c:pt idx="1">
                  <c:v>23.27</c:v>
                </c:pt>
                <c:pt idx="2">
                  <c:v>14.51</c:v>
                </c:pt>
                <c:pt idx="3">
                  <c:v>9.1300000000000008</c:v>
                </c:pt>
              </c:numCache>
            </c:numRef>
          </c:val>
        </c:ser>
        <c:ser>
          <c:idx val="2"/>
          <c:order val="1"/>
          <c:tx>
            <c:strRef>
              <c:f>Sheet1!$D$1</c:f>
              <c:strCache>
                <c:ptCount val="1"/>
                <c:pt idx="0">
                  <c:v>CPS-Official</c:v>
                </c:pt>
              </c:strCache>
            </c:strRef>
          </c:tx>
          <c:spPr>
            <a:pattFill prst="wdUpDiag">
              <a:fgClr>
                <a:srgbClr val="FF0000"/>
              </a:fgClr>
              <a:bgClr>
                <a:schemeClr val="bg1"/>
              </a:bgClr>
            </a:pattFill>
          </c:spPr>
          <c:invertIfNegative val="0"/>
          <c:cat>
            <c:strRef>
              <c:f>Sheet1!$A$2:$A$5</c:f>
              <c:strCache>
                <c:ptCount val="4"/>
                <c:pt idx="0">
                  <c:v>All people</c:v>
                </c:pt>
                <c:pt idx="1">
                  <c:v>Under age 18</c:v>
                </c:pt>
                <c:pt idx="2">
                  <c:v>18 to 64</c:v>
                </c:pt>
                <c:pt idx="3">
                  <c:v>65 years and older</c:v>
                </c:pt>
              </c:strCache>
            </c:strRef>
          </c:cat>
          <c:val>
            <c:numRef>
              <c:f>Sheet1!$D$2:$D$5</c:f>
              <c:numCache>
                <c:formatCode>General</c:formatCode>
                <c:ptCount val="4"/>
                <c:pt idx="0">
                  <c:v>15.1</c:v>
                </c:pt>
                <c:pt idx="1">
                  <c:v>22.3</c:v>
                </c:pt>
                <c:pt idx="2">
                  <c:v>13.7</c:v>
                </c:pt>
                <c:pt idx="3">
                  <c:v>8.6999999999999993</c:v>
                </c:pt>
              </c:numCache>
            </c:numRef>
          </c:val>
        </c:ser>
        <c:ser>
          <c:idx val="1"/>
          <c:order val="2"/>
          <c:tx>
            <c:strRef>
              <c:f>Sheet1!$C$1</c:f>
              <c:strCache>
                <c:ptCount val="1"/>
                <c:pt idx="0">
                  <c:v>ACS- SPM</c:v>
                </c:pt>
              </c:strCache>
            </c:strRef>
          </c:tx>
          <c:spPr>
            <a:solidFill>
              <a:schemeClr val="accent1"/>
            </a:solidFill>
          </c:spPr>
          <c:invertIfNegative val="0"/>
          <c:cat>
            <c:strRef>
              <c:f>Sheet1!$A$2:$A$5</c:f>
              <c:strCache>
                <c:ptCount val="4"/>
                <c:pt idx="0">
                  <c:v>All people</c:v>
                </c:pt>
                <c:pt idx="1">
                  <c:v>Under age 18</c:v>
                </c:pt>
                <c:pt idx="2">
                  <c:v>18 to 64</c:v>
                </c:pt>
                <c:pt idx="3">
                  <c:v>65 years and older</c:v>
                </c:pt>
              </c:strCache>
            </c:strRef>
          </c:cat>
          <c:val>
            <c:numRef>
              <c:f>Sheet1!$C$2:$C$5</c:f>
              <c:numCache>
                <c:formatCode>General</c:formatCode>
                <c:ptCount val="4"/>
                <c:pt idx="0">
                  <c:v>17.38</c:v>
                </c:pt>
                <c:pt idx="1">
                  <c:v>19.809999999999999</c:v>
                </c:pt>
                <c:pt idx="2">
                  <c:v>16.62</c:v>
                </c:pt>
                <c:pt idx="3">
                  <c:v>16.5</c:v>
                </c:pt>
              </c:numCache>
            </c:numRef>
          </c:val>
        </c:ser>
        <c:ser>
          <c:idx val="3"/>
          <c:order val="3"/>
          <c:tx>
            <c:strRef>
              <c:f>Sheet1!$E$1</c:f>
              <c:strCache>
                <c:ptCount val="1"/>
                <c:pt idx="0">
                  <c:v>CPS-SPM</c:v>
                </c:pt>
              </c:strCache>
            </c:strRef>
          </c:tx>
          <c:spPr>
            <a:solidFill>
              <a:srgbClr val="C00000"/>
            </a:solidFill>
          </c:spPr>
          <c:invertIfNegative val="0"/>
          <c:cat>
            <c:strRef>
              <c:f>Sheet1!$A$2:$A$5</c:f>
              <c:strCache>
                <c:ptCount val="4"/>
                <c:pt idx="0">
                  <c:v>All people</c:v>
                </c:pt>
                <c:pt idx="1">
                  <c:v>Under age 18</c:v>
                </c:pt>
                <c:pt idx="2">
                  <c:v>18 to 64</c:v>
                </c:pt>
                <c:pt idx="3">
                  <c:v>65 years and older</c:v>
                </c:pt>
              </c:strCache>
            </c:strRef>
          </c:cat>
          <c:val>
            <c:numRef>
              <c:f>Sheet1!$E$2:$E$5</c:f>
              <c:numCache>
                <c:formatCode>General</c:formatCode>
                <c:ptCount val="4"/>
                <c:pt idx="0">
                  <c:v>16.100000000000001</c:v>
                </c:pt>
                <c:pt idx="1">
                  <c:v>18</c:v>
                </c:pt>
                <c:pt idx="2">
                  <c:v>15.5</c:v>
                </c:pt>
                <c:pt idx="3">
                  <c:v>15.1</c:v>
                </c:pt>
              </c:numCache>
            </c:numRef>
          </c:val>
        </c:ser>
        <c:dLbls>
          <c:showLegendKey val="0"/>
          <c:showVal val="0"/>
          <c:showCatName val="0"/>
          <c:showSerName val="0"/>
          <c:showPercent val="0"/>
          <c:showBubbleSize val="0"/>
        </c:dLbls>
        <c:gapWidth val="150"/>
        <c:axId val="360117376"/>
        <c:axId val="360118912"/>
      </c:barChart>
      <c:catAx>
        <c:axId val="360117376"/>
        <c:scaling>
          <c:orientation val="minMax"/>
        </c:scaling>
        <c:delete val="0"/>
        <c:axPos val="b"/>
        <c:majorTickMark val="out"/>
        <c:minorTickMark val="none"/>
        <c:tickLblPos val="nextTo"/>
        <c:crossAx val="360118912"/>
        <c:crosses val="autoZero"/>
        <c:auto val="1"/>
        <c:lblAlgn val="ctr"/>
        <c:lblOffset val="100"/>
        <c:noMultiLvlLbl val="0"/>
      </c:catAx>
      <c:valAx>
        <c:axId val="360118912"/>
        <c:scaling>
          <c:orientation val="minMax"/>
        </c:scaling>
        <c:delete val="0"/>
        <c:axPos val="l"/>
        <c:majorGridlines/>
        <c:numFmt formatCode="#,##0" sourceLinked="0"/>
        <c:majorTickMark val="out"/>
        <c:minorTickMark val="none"/>
        <c:tickLblPos val="nextTo"/>
        <c:crossAx val="36011737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02995813981608"/>
          <c:y val="0.11904156305547856"/>
          <c:w val="0.88714432141462596"/>
          <c:h val="0.68643860190974737"/>
        </c:manualLayout>
      </c:layout>
      <c:barChart>
        <c:barDir val="col"/>
        <c:grouping val="clustered"/>
        <c:varyColors val="0"/>
        <c:ser>
          <c:idx val="0"/>
          <c:order val="0"/>
          <c:tx>
            <c:strRef>
              <c:f>Sheet1!$B$1</c:f>
              <c:strCache>
                <c:ptCount val="1"/>
                <c:pt idx="0">
                  <c:v>State Specific</c:v>
                </c:pt>
              </c:strCache>
            </c:strRef>
          </c:tx>
          <c:spPr>
            <a:solidFill>
              <a:srgbClr val="8DB0D9"/>
            </a:solidFill>
          </c:spPr>
          <c:invertIfNegative val="0"/>
          <c:cat>
            <c:strRef>
              <c:f>Sheet1!$A$2:$A$5</c:f>
              <c:strCache>
                <c:ptCount val="4"/>
                <c:pt idx="0">
                  <c:v>California</c:v>
                </c:pt>
                <c:pt idx="1">
                  <c:v>Virginia</c:v>
                </c:pt>
                <c:pt idx="2">
                  <c:v>Wisconsin</c:v>
                </c:pt>
                <c:pt idx="3">
                  <c:v>New York City</c:v>
                </c:pt>
              </c:strCache>
            </c:strRef>
          </c:cat>
          <c:val>
            <c:numRef>
              <c:f>Sheet1!$B$2:$B$5</c:f>
              <c:numCache>
                <c:formatCode>General</c:formatCode>
                <c:ptCount val="4"/>
                <c:pt idx="0">
                  <c:v>0.22</c:v>
                </c:pt>
                <c:pt idx="1">
                  <c:v>0.11899999999999999</c:v>
                </c:pt>
                <c:pt idx="2">
                  <c:v>0.107</c:v>
                </c:pt>
                <c:pt idx="3">
                  <c:v>0.214</c:v>
                </c:pt>
              </c:numCache>
            </c:numRef>
          </c:val>
        </c:ser>
        <c:ser>
          <c:idx val="1"/>
          <c:order val="1"/>
          <c:tx>
            <c:strRef>
              <c:f>Sheet1!$C$1</c:f>
              <c:strCache>
                <c:ptCount val="1"/>
                <c:pt idx="0">
                  <c:v>CPS ASEC</c:v>
                </c:pt>
              </c:strCache>
            </c:strRef>
          </c:tx>
          <c:spPr>
            <a:solidFill>
              <a:srgbClr val="45173E"/>
            </a:solidFill>
          </c:spPr>
          <c:invertIfNegative val="0"/>
          <c:cat>
            <c:strRef>
              <c:f>Sheet1!$A$2:$A$5</c:f>
              <c:strCache>
                <c:ptCount val="4"/>
                <c:pt idx="0">
                  <c:v>California</c:v>
                </c:pt>
                <c:pt idx="1">
                  <c:v>Virginia</c:v>
                </c:pt>
                <c:pt idx="2">
                  <c:v>Wisconsin</c:v>
                </c:pt>
                <c:pt idx="3">
                  <c:v>New York City</c:v>
                </c:pt>
              </c:strCache>
            </c:strRef>
          </c:cat>
          <c:val>
            <c:numRef>
              <c:f>Sheet1!$C$2:$C$5</c:f>
              <c:numCache>
                <c:formatCode>General</c:formatCode>
                <c:ptCount val="4"/>
                <c:pt idx="0">
                  <c:v>0.23799999999999999</c:v>
                </c:pt>
                <c:pt idx="1">
                  <c:v>0.13300000000000001</c:v>
                </c:pt>
                <c:pt idx="2">
                  <c:v>0.108</c:v>
                </c:pt>
                <c:pt idx="3">
                  <c:v>0.26600000000000001</c:v>
                </c:pt>
              </c:numCache>
            </c:numRef>
          </c:val>
        </c:ser>
        <c:ser>
          <c:idx val="2"/>
          <c:order val="2"/>
          <c:tx>
            <c:strRef>
              <c:f>Sheet1!$D$1</c:f>
              <c:strCache>
                <c:ptCount val="1"/>
                <c:pt idx="0">
                  <c:v>SPM - ACS</c:v>
                </c:pt>
              </c:strCache>
            </c:strRef>
          </c:tx>
          <c:spPr>
            <a:solidFill>
              <a:srgbClr val="6D5299"/>
            </a:solidFill>
          </c:spPr>
          <c:invertIfNegative val="0"/>
          <c:cat>
            <c:strRef>
              <c:f>Sheet1!$A$2:$A$5</c:f>
              <c:strCache>
                <c:ptCount val="4"/>
                <c:pt idx="0">
                  <c:v>California</c:v>
                </c:pt>
                <c:pt idx="1">
                  <c:v>Virginia</c:v>
                </c:pt>
                <c:pt idx="2">
                  <c:v>Wisconsin</c:v>
                </c:pt>
                <c:pt idx="3">
                  <c:v>New York City</c:v>
                </c:pt>
              </c:strCache>
            </c:strRef>
          </c:cat>
          <c:val>
            <c:numRef>
              <c:f>Sheet1!$D$2:$D$5</c:f>
              <c:numCache>
                <c:formatCode>General</c:formatCode>
                <c:ptCount val="4"/>
                <c:pt idx="0">
                  <c:v>0.22800000000000001</c:v>
                </c:pt>
                <c:pt idx="1">
                  <c:v>0.14699999999999999</c:v>
                </c:pt>
                <c:pt idx="2">
                  <c:v>0.126</c:v>
                </c:pt>
                <c:pt idx="3">
                  <c:v>0.26300000000000001</c:v>
                </c:pt>
              </c:numCache>
            </c:numRef>
          </c:val>
        </c:ser>
        <c:dLbls>
          <c:showLegendKey val="0"/>
          <c:showVal val="0"/>
          <c:showCatName val="0"/>
          <c:showSerName val="0"/>
          <c:showPercent val="0"/>
          <c:showBubbleSize val="0"/>
        </c:dLbls>
        <c:gapWidth val="150"/>
        <c:axId val="229390592"/>
        <c:axId val="229400576"/>
      </c:barChart>
      <c:catAx>
        <c:axId val="229390592"/>
        <c:scaling>
          <c:orientation val="minMax"/>
        </c:scaling>
        <c:delete val="0"/>
        <c:axPos val="b"/>
        <c:majorTickMark val="out"/>
        <c:minorTickMark val="none"/>
        <c:tickLblPos val="nextTo"/>
        <c:txPr>
          <a:bodyPr/>
          <a:lstStyle/>
          <a:p>
            <a:pPr>
              <a:defRPr sz="2000"/>
            </a:pPr>
            <a:endParaRPr lang="en-US"/>
          </a:p>
        </c:txPr>
        <c:crossAx val="229400576"/>
        <c:crosses val="autoZero"/>
        <c:auto val="1"/>
        <c:lblAlgn val="ctr"/>
        <c:lblOffset val="100"/>
        <c:noMultiLvlLbl val="0"/>
      </c:catAx>
      <c:valAx>
        <c:axId val="229400576"/>
        <c:scaling>
          <c:orientation val="minMax"/>
        </c:scaling>
        <c:delete val="0"/>
        <c:axPos val="l"/>
        <c:majorGridlines/>
        <c:numFmt formatCode="0%" sourceLinked="0"/>
        <c:majorTickMark val="none"/>
        <c:minorTickMark val="none"/>
        <c:tickLblPos val="nextTo"/>
        <c:crossAx val="229390592"/>
        <c:crosses val="autoZero"/>
        <c:crossBetween val="between"/>
      </c:valAx>
      <c:spPr>
        <a:solidFill>
          <a:schemeClr val="accent1">
            <a:lumMod val="20000"/>
            <a:lumOff val="80000"/>
          </a:schemeClr>
        </a:solidFill>
      </c:spPr>
    </c:plotArea>
    <c:legend>
      <c:legendPos val="t"/>
      <c:legendEntry>
        <c:idx val="0"/>
        <c:txPr>
          <a:bodyPr/>
          <a:lstStyle/>
          <a:p>
            <a:pPr>
              <a:defRPr sz="1600"/>
            </a:pPr>
            <a:endParaRPr lang="en-US"/>
          </a:p>
        </c:txPr>
      </c:legendEntry>
      <c:legendEntry>
        <c:idx val="1"/>
        <c:txPr>
          <a:bodyPr/>
          <a:lstStyle/>
          <a:p>
            <a:pPr>
              <a:defRPr sz="1600"/>
            </a:pPr>
            <a:endParaRPr lang="en-US"/>
          </a:p>
        </c:txPr>
      </c:legendEntry>
      <c:legendEntry>
        <c:idx val="2"/>
        <c:txPr>
          <a:bodyPr/>
          <a:lstStyle/>
          <a:p>
            <a:pPr>
              <a:defRPr sz="1600"/>
            </a:pPr>
            <a:endParaRPr lang="en-US"/>
          </a:p>
        </c:txPr>
      </c:legendEntry>
      <c:layout>
        <c:manualLayout>
          <c:xMode val="edge"/>
          <c:yMode val="edge"/>
          <c:x val="0.26435170356036453"/>
          <c:y val="0.13397417451454874"/>
          <c:w val="0.5544208698535863"/>
          <c:h val="9.4283006671163724E-2"/>
        </c:manualLayout>
      </c:layout>
      <c:overlay val="0"/>
      <c:txPr>
        <a:bodyPr/>
        <a:lstStyle/>
        <a:p>
          <a:pPr>
            <a:defRPr sz="16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0.71981</cdr:x>
      <cdr:y>0.29216</cdr:y>
    </cdr:from>
    <cdr:to>
      <cdr:x>0.83746</cdr:x>
      <cdr:y>0.35535</cdr:y>
    </cdr:to>
    <cdr:sp macro="" textlink="">
      <cdr:nvSpPr>
        <cdr:cNvPr id="2" name="TextBox 1"/>
        <cdr:cNvSpPr txBox="1"/>
      </cdr:nvSpPr>
      <cdr:spPr>
        <a:xfrm xmlns:a="http://schemas.openxmlformats.org/drawingml/2006/main">
          <a:off x="5594652" y="1423269"/>
          <a:ext cx="914400" cy="30781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0.29064</cdr:x>
      <cdr:y>0.1026</cdr:y>
    </cdr:from>
    <cdr:to>
      <cdr:x>0.39086</cdr:x>
      <cdr:y>0.1539</cdr:y>
    </cdr:to>
    <cdr:sp macro="" textlink="">
      <cdr:nvSpPr>
        <cdr:cNvPr id="3" name="TextBox 2"/>
        <cdr:cNvSpPr txBox="1"/>
      </cdr:nvSpPr>
      <cdr:spPr>
        <a:xfrm xmlns:a="http://schemas.openxmlformats.org/drawingml/2006/main">
          <a:off x="2209800" y="457200"/>
          <a:ext cx="762000" cy="22860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r>
            <a:rPr lang="en-US" sz="1300" dirty="0" smtClean="0">
              <a:latin typeface="Arial" panose="020B0604020202020204" pitchFamily="34" charset="0"/>
              <a:cs typeface="Arial" panose="020B0604020202020204" pitchFamily="34" charset="0"/>
            </a:rPr>
            <a:t>-26.6</a:t>
          </a:r>
          <a:endParaRPr lang="en-US" sz="13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0.71157</cdr:x>
      <cdr:y>0.66688</cdr:y>
    </cdr:from>
    <cdr:to>
      <cdr:x>0.77631</cdr:x>
      <cdr:y>0.73528</cdr:y>
    </cdr:to>
    <cdr:sp macro="" textlink="">
      <cdr:nvSpPr>
        <cdr:cNvPr id="4" name="TextBox 3"/>
        <cdr:cNvSpPr txBox="1"/>
      </cdr:nvSpPr>
      <cdr:spPr>
        <a:xfrm xmlns:a="http://schemas.openxmlformats.org/drawingml/2006/main">
          <a:off x="5410200" y="2971800"/>
          <a:ext cx="492204"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300" dirty="0" smtClean="0">
              <a:latin typeface="Arial" panose="020B0604020202020204" pitchFamily="34" charset="0"/>
              <a:cs typeface="Arial" panose="020B0604020202020204" pitchFamily="34" charset="0"/>
            </a:rPr>
            <a:t>0.3</a:t>
          </a:r>
          <a:endParaRPr lang="en-US" sz="1300" dirty="0">
            <a:latin typeface="Arial" panose="020B0604020202020204" pitchFamily="34" charset="0"/>
            <a:cs typeface="Arial" panose="020B060402020202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0.71981</cdr:x>
      <cdr:y>0.29216</cdr:y>
    </cdr:from>
    <cdr:to>
      <cdr:x>0.83746</cdr:x>
      <cdr:y>0.35535</cdr:y>
    </cdr:to>
    <cdr:sp macro="" textlink="">
      <cdr:nvSpPr>
        <cdr:cNvPr id="2" name="TextBox 1"/>
        <cdr:cNvSpPr txBox="1"/>
      </cdr:nvSpPr>
      <cdr:spPr>
        <a:xfrm xmlns:a="http://schemas.openxmlformats.org/drawingml/2006/main">
          <a:off x="5594652" y="1423269"/>
          <a:ext cx="914400" cy="30781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0.29064</cdr:x>
      <cdr:y>0.1026</cdr:y>
    </cdr:from>
    <cdr:to>
      <cdr:x>0.39086</cdr:x>
      <cdr:y>0.1539</cdr:y>
    </cdr:to>
    <cdr:sp macro="" textlink="">
      <cdr:nvSpPr>
        <cdr:cNvPr id="3" name="TextBox 2"/>
        <cdr:cNvSpPr txBox="1"/>
      </cdr:nvSpPr>
      <cdr:spPr>
        <a:xfrm xmlns:a="http://schemas.openxmlformats.org/drawingml/2006/main">
          <a:off x="2209800" y="457200"/>
          <a:ext cx="762000" cy="22860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r>
            <a:rPr lang="en-US" sz="1300" dirty="0" smtClean="0">
              <a:solidFill>
                <a:schemeClr val="accent2"/>
              </a:solidFill>
              <a:latin typeface="Arial" panose="020B0604020202020204" pitchFamily="34" charset="0"/>
              <a:cs typeface="Arial" panose="020B0604020202020204" pitchFamily="34" charset="0"/>
            </a:rPr>
            <a:t>-26.6</a:t>
          </a:r>
          <a:endParaRPr lang="en-US" sz="1300" dirty="0">
            <a:solidFill>
              <a:schemeClr val="accent2"/>
            </a:solidFill>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0.71157</cdr:x>
      <cdr:y>0.66688</cdr:y>
    </cdr:from>
    <cdr:to>
      <cdr:x>0.77631</cdr:x>
      <cdr:y>0.73528</cdr:y>
    </cdr:to>
    <cdr:sp macro="" textlink="">
      <cdr:nvSpPr>
        <cdr:cNvPr id="4" name="TextBox 3"/>
        <cdr:cNvSpPr txBox="1"/>
      </cdr:nvSpPr>
      <cdr:spPr>
        <a:xfrm xmlns:a="http://schemas.openxmlformats.org/drawingml/2006/main">
          <a:off x="5410200" y="2971800"/>
          <a:ext cx="492204"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300" dirty="0" smtClean="0">
              <a:latin typeface="Arial" panose="020B0604020202020204" pitchFamily="34" charset="0"/>
              <a:cs typeface="Arial" panose="020B0604020202020204" pitchFamily="34" charset="0"/>
            </a:rPr>
            <a:t>0.3</a:t>
          </a:r>
          <a:endParaRPr lang="en-US" sz="1300" dirty="0">
            <a:latin typeface="Arial" panose="020B0604020202020204" pitchFamily="34" charset="0"/>
            <a:cs typeface="Arial"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0.71981</cdr:x>
      <cdr:y>0.29216</cdr:y>
    </cdr:from>
    <cdr:to>
      <cdr:x>0.83746</cdr:x>
      <cdr:y>0.35535</cdr:y>
    </cdr:to>
    <cdr:sp macro="" textlink="">
      <cdr:nvSpPr>
        <cdr:cNvPr id="2" name="TextBox 1"/>
        <cdr:cNvSpPr txBox="1"/>
      </cdr:nvSpPr>
      <cdr:spPr>
        <a:xfrm xmlns:a="http://schemas.openxmlformats.org/drawingml/2006/main">
          <a:off x="5594652" y="1423269"/>
          <a:ext cx="914400" cy="30781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0.29064</cdr:x>
      <cdr:y>0.1026</cdr:y>
    </cdr:from>
    <cdr:to>
      <cdr:x>0.39086</cdr:x>
      <cdr:y>0.1539</cdr:y>
    </cdr:to>
    <cdr:sp macro="" textlink="">
      <cdr:nvSpPr>
        <cdr:cNvPr id="3" name="TextBox 2"/>
        <cdr:cNvSpPr txBox="1"/>
      </cdr:nvSpPr>
      <cdr:spPr>
        <a:xfrm xmlns:a="http://schemas.openxmlformats.org/drawingml/2006/main">
          <a:off x="2209800" y="457200"/>
          <a:ext cx="762000" cy="22860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r>
            <a:rPr lang="en-US" sz="1300" dirty="0" smtClean="0">
              <a:latin typeface="Arial" panose="020B0604020202020204" pitchFamily="34" charset="0"/>
              <a:cs typeface="Arial" panose="020B0604020202020204" pitchFamily="34" charset="0"/>
            </a:rPr>
            <a:t>-26.6</a:t>
          </a:r>
          <a:endParaRPr lang="en-US" sz="13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0.71157</cdr:x>
      <cdr:y>0.66688</cdr:y>
    </cdr:from>
    <cdr:to>
      <cdr:x>0.77631</cdr:x>
      <cdr:y>0.73528</cdr:y>
    </cdr:to>
    <cdr:sp macro="" textlink="">
      <cdr:nvSpPr>
        <cdr:cNvPr id="4" name="TextBox 3"/>
        <cdr:cNvSpPr txBox="1"/>
      </cdr:nvSpPr>
      <cdr:spPr>
        <a:xfrm xmlns:a="http://schemas.openxmlformats.org/drawingml/2006/main">
          <a:off x="5410200" y="2971800"/>
          <a:ext cx="492204"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300" dirty="0" smtClean="0">
              <a:latin typeface="Arial" panose="020B0604020202020204" pitchFamily="34" charset="0"/>
              <a:cs typeface="Arial" panose="020B0604020202020204" pitchFamily="34" charset="0"/>
            </a:rPr>
            <a:t>0.3</a:t>
          </a:r>
          <a:endParaRPr lang="en-US" sz="1300" dirty="0">
            <a:latin typeface="Arial" panose="020B0604020202020204" pitchFamily="34" charset="0"/>
            <a:cs typeface="Arial"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0.71981</cdr:x>
      <cdr:y>0.29216</cdr:y>
    </cdr:from>
    <cdr:to>
      <cdr:x>0.83746</cdr:x>
      <cdr:y>0.35535</cdr:y>
    </cdr:to>
    <cdr:sp macro="" textlink="">
      <cdr:nvSpPr>
        <cdr:cNvPr id="2" name="TextBox 1"/>
        <cdr:cNvSpPr txBox="1"/>
      </cdr:nvSpPr>
      <cdr:spPr>
        <a:xfrm xmlns:a="http://schemas.openxmlformats.org/drawingml/2006/main">
          <a:off x="5594652" y="1423269"/>
          <a:ext cx="914400" cy="30781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0.29064</cdr:x>
      <cdr:y>0.1026</cdr:y>
    </cdr:from>
    <cdr:to>
      <cdr:x>0.39086</cdr:x>
      <cdr:y>0.1539</cdr:y>
    </cdr:to>
    <cdr:sp macro="" textlink="">
      <cdr:nvSpPr>
        <cdr:cNvPr id="3" name="TextBox 2"/>
        <cdr:cNvSpPr txBox="1"/>
      </cdr:nvSpPr>
      <cdr:spPr>
        <a:xfrm xmlns:a="http://schemas.openxmlformats.org/drawingml/2006/main">
          <a:off x="2209800" y="457200"/>
          <a:ext cx="762000" cy="22860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r>
            <a:rPr lang="en-US" sz="1300" dirty="0" smtClean="0">
              <a:latin typeface="Arial" panose="020B0604020202020204" pitchFamily="34" charset="0"/>
              <a:cs typeface="Arial" panose="020B0604020202020204" pitchFamily="34" charset="0"/>
            </a:rPr>
            <a:t>-26.6</a:t>
          </a:r>
          <a:endParaRPr lang="en-US" sz="13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0.71157</cdr:x>
      <cdr:y>0.66688</cdr:y>
    </cdr:from>
    <cdr:to>
      <cdr:x>0.77631</cdr:x>
      <cdr:y>0.73528</cdr:y>
    </cdr:to>
    <cdr:sp macro="" textlink="">
      <cdr:nvSpPr>
        <cdr:cNvPr id="4" name="TextBox 3"/>
        <cdr:cNvSpPr txBox="1"/>
      </cdr:nvSpPr>
      <cdr:spPr>
        <a:xfrm xmlns:a="http://schemas.openxmlformats.org/drawingml/2006/main">
          <a:off x="5410200" y="2971800"/>
          <a:ext cx="492204"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300" dirty="0" smtClean="0">
              <a:latin typeface="Arial" panose="020B0604020202020204" pitchFamily="34" charset="0"/>
              <a:cs typeface="Arial" panose="020B0604020202020204" pitchFamily="34" charset="0"/>
            </a:rPr>
            <a:t>0.3</a:t>
          </a:r>
          <a:endParaRPr lang="en-US" sz="1300" dirty="0">
            <a:latin typeface="Arial" panose="020B0604020202020204" pitchFamily="34" charset="0"/>
            <a:cs typeface="Arial"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0.71981</cdr:x>
      <cdr:y>0.29216</cdr:y>
    </cdr:from>
    <cdr:to>
      <cdr:x>0.83746</cdr:x>
      <cdr:y>0.35535</cdr:y>
    </cdr:to>
    <cdr:sp macro="" textlink="">
      <cdr:nvSpPr>
        <cdr:cNvPr id="2" name="TextBox 1"/>
        <cdr:cNvSpPr txBox="1"/>
      </cdr:nvSpPr>
      <cdr:spPr>
        <a:xfrm xmlns:a="http://schemas.openxmlformats.org/drawingml/2006/main">
          <a:off x="5594652" y="1423269"/>
          <a:ext cx="914400" cy="30781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0.29064</cdr:x>
      <cdr:y>0.1026</cdr:y>
    </cdr:from>
    <cdr:to>
      <cdr:x>0.39086</cdr:x>
      <cdr:y>0.1539</cdr:y>
    </cdr:to>
    <cdr:sp macro="" textlink="">
      <cdr:nvSpPr>
        <cdr:cNvPr id="3" name="TextBox 2"/>
        <cdr:cNvSpPr txBox="1"/>
      </cdr:nvSpPr>
      <cdr:spPr>
        <a:xfrm xmlns:a="http://schemas.openxmlformats.org/drawingml/2006/main">
          <a:off x="2209800" y="457200"/>
          <a:ext cx="762000" cy="22860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r>
            <a:rPr lang="en-US" sz="1300" dirty="0" smtClean="0">
              <a:latin typeface="Arial" panose="020B0604020202020204" pitchFamily="34" charset="0"/>
              <a:cs typeface="Arial" panose="020B0604020202020204" pitchFamily="34" charset="0"/>
            </a:rPr>
            <a:t>-26.6</a:t>
          </a:r>
          <a:endParaRPr lang="en-US" sz="13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0.71157</cdr:x>
      <cdr:y>0.66688</cdr:y>
    </cdr:from>
    <cdr:to>
      <cdr:x>0.77631</cdr:x>
      <cdr:y>0.73528</cdr:y>
    </cdr:to>
    <cdr:sp macro="" textlink="">
      <cdr:nvSpPr>
        <cdr:cNvPr id="4" name="TextBox 3"/>
        <cdr:cNvSpPr txBox="1"/>
      </cdr:nvSpPr>
      <cdr:spPr>
        <a:xfrm xmlns:a="http://schemas.openxmlformats.org/drawingml/2006/main">
          <a:off x="5410200" y="2971800"/>
          <a:ext cx="492204"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300" dirty="0" smtClean="0">
              <a:latin typeface="Arial" panose="020B0604020202020204" pitchFamily="34" charset="0"/>
              <a:cs typeface="Arial" panose="020B0604020202020204" pitchFamily="34" charset="0"/>
            </a:rPr>
            <a:t>0.3</a:t>
          </a:r>
          <a:endParaRPr lang="en-US" sz="1300" dirty="0">
            <a:latin typeface="Arial" panose="020B0604020202020204" pitchFamily="34" charset="0"/>
            <a:cs typeface="Arial"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0.27124</cdr:x>
      <cdr:y>0.07428</cdr:y>
    </cdr:from>
    <cdr:to>
      <cdr:x>0.38235</cdr:x>
      <cdr:y>0.27631</cdr:y>
    </cdr:to>
    <cdr:sp macro="" textlink="">
      <cdr:nvSpPr>
        <cdr:cNvPr id="2" name="TextBox 1"/>
        <cdr:cNvSpPr txBox="1"/>
      </cdr:nvSpPr>
      <cdr:spPr>
        <a:xfrm xmlns:a="http://schemas.openxmlformats.org/drawingml/2006/main">
          <a:off x="2232212" y="33617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0.2037</cdr:x>
      <cdr:y>0.05051</cdr:y>
    </cdr:from>
    <cdr:to>
      <cdr:x>0.31481</cdr:x>
      <cdr:y>0.17332</cdr:y>
    </cdr:to>
    <cdr:sp macro="" textlink="">
      <cdr:nvSpPr>
        <cdr:cNvPr id="3" name="TextBox 2"/>
        <cdr:cNvSpPr txBox="1"/>
      </cdr:nvSpPr>
      <cdr:spPr>
        <a:xfrm xmlns:a="http://schemas.openxmlformats.org/drawingml/2006/main">
          <a:off x="1676400" y="228600"/>
          <a:ext cx="914391" cy="55583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400" dirty="0" smtClean="0"/>
            <a:t>Official</a:t>
          </a:r>
          <a:endParaRPr lang="en-US" sz="2400" dirty="0"/>
        </a:p>
      </cdr:txBody>
    </cdr:sp>
  </cdr:relSizeAnchor>
  <cdr:relSizeAnchor xmlns:cdr="http://schemas.openxmlformats.org/drawingml/2006/chartDrawing">
    <cdr:from>
      <cdr:x>0.53704</cdr:x>
      <cdr:y>0.03367</cdr:y>
    </cdr:from>
    <cdr:to>
      <cdr:x>0.83987</cdr:x>
      <cdr:y>0.14855</cdr:y>
    </cdr:to>
    <cdr:sp macro="" textlink="">
      <cdr:nvSpPr>
        <cdr:cNvPr id="4" name="TextBox 3"/>
        <cdr:cNvSpPr txBox="1"/>
      </cdr:nvSpPr>
      <cdr:spPr>
        <a:xfrm xmlns:a="http://schemas.openxmlformats.org/drawingml/2006/main">
          <a:off x="4419600" y="152400"/>
          <a:ext cx="2492170" cy="51994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2400" dirty="0" smtClean="0"/>
            <a:t>SPM</a:t>
          </a:r>
          <a:endParaRPr lang="en-US" sz="2400" dirty="0"/>
        </a:p>
      </cdr:txBody>
    </cdr:sp>
  </cdr:relSizeAnchor>
</c:userShapes>
</file>

<file path=ppt/drawings/drawing7.xml><?xml version="1.0" encoding="utf-8"?>
<c:userShapes xmlns:c="http://schemas.openxmlformats.org/drawingml/2006/chart">
  <cdr:relSizeAnchor xmlns:cdr="http://schemas.openxmlformats.org/drawingml/2006/chartDrawing">
    <cdr:from>
      <cdr:x>0.32963</cdr:x>
      <cdr:y>0.0427</cdr:y>
    </cdr:from>
    <cdr:to>
      <cdr:x>0.96111</cdr:x>
      <cdr:y>0.17205</cdr:y>
    </cdr:to>
    <cdr:sp macro="" textlink="">
      <cdr:nvSpPr>
        <cdr:cNvPr id="2" name="TextBox 7"/>
        <cdr:cNvSpPr txBox="1"/>
      </cdr:nvSpPr>
      <cdr:spPr>
        <a:xfrm xmlns:a="http://schemas.openxmlformats.org/drawingml/2006/main">
          <a:off x="2712720" y="213361"/>
          <a:ext cx="5196840" cy="64633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ysClr val="windowText" lastClr="000000"/>
              </a:solidFill>
              <a:latin typeface="Arial"/>
            </a:defRPr>
          </a:lvl1pPr>
          <a:lvl2pPr marL="457200" algn="l" defTabSz="457200" rtl="0" eaLnBrk="1" latinLnBrk="0" hangingPunct="1">
            <a:defRPr sz="1800" kern="1200">
              <a:solidFill>
                <a:sysClr val="windowText" lastClr="000000"/>
              </a:solidFill>
              <a:latin typeface="Arial"/>
            </a:defRPr>
          </a:lvl2pPr>
          <a:lvl3pPr marL="914400" algn="l" defTabSz="457200" rtl="0" eaLnBrk="1" latinLnBrk="0" hangingPunct="1">
            <a:defRPr sz="1800" kern="1200">
              <a:solidFill>
                <a:sysClr val="windowText" lastClr="000000"/>
              </a:solidFill>
              <a:latin typeface="Arial"/>
            </a:defRPr>
          </a:lvl3pPr>
          <a:lvl4pPr marL="1371600" algn="l" defTabSz="457200" rtl="0" eaLnBrk="1" latinLnBrk="0" hangingPunct="1">
            <a:defRPr sz="1800" kern="1200">
              <a:solidFill>
                <a:sysClr val="windowText" lastClr="000000"/>
              </a:solidFill>
              <a:latin typeface="Arial"/>
            </a:defRPr>
          </a:lvl4pPr>
          <a:lvl5pPr marL="1828800" algn="l" defTabSz="457200" rtl="0" eaLnBrk="1" latinLnBrk="0" hangingPunct="1">
            <a:defRPr sz="1800" kern="1200">
              <a:solidFill>
                <a:sysClr val="windowText" lastClr="000000"/>
              </a:solidFill>
              <a:latin typeface="Arial"/>
            </a:defRPr>
          </a:lvl5pPr>
          <a:lvl6pPr marL="2286000" algn="l" defTabSz="457200" rtl="0" eaLnBrk="1" latinLnBrk="0" hangingPunct="1">
            <a:defRPr sz="1800" kern="1200">
              <a:solidFill>
                <a:sysClr val="windowText" lastClr="000000"/>
              </a:solidFill>
              <a:latin typeface="Arial"/>
            </a:defRPr>
          </a:lvl6pPr>
          <a:lvl7pPr marL="2743200" algn="l" defTabSz="457200" rtl="0" eaLnBrk="1" latinLnBrk="0" hangingPunct="1">
            <a:defRPr sz="1800" kern="1200">
              <a:solidFill>
                <a:sysClr val="windowText" lastClr="000000"/>
              </a:solidFill>
              <a:latin typeface="Arial"/>
            </a:defRPr>
          </a:lvl7pPr>
          <a:lvl8pPr marL="3200400" algn="l" defTabSz="457200" rtl="0" eaLnBrk="1" latinLnBrk="0" hangingPunct="1">
            <a:defRPr sz="1800" kern="1200">
              <a:solidFill>
                <a:sysClr val="windowText" lastClr="000000"/>
              </a:solidFill>
              <a:latin typeface="Arial"/>
            </a:defRPr>
          </a:lvl8pPr>
          <a:lvl9pPr marL="3657600" algn="l" defTabSz="457200" rtl="0" eaLnBrk="1" latinLnBrk="0" hangingPunct="1">
            <a:defRPr sz="1800" kern="1200">
              <a:solidFill>
                <a:sysClr val="windowText" lastClr="000000"/>
              </a:solidFill>
              <a:latin typeface="Arial"/>
            </a:defRPr>
          </a:lvl9pPr>
        </a:lstStyle>
        <a:p xmlns:a="http://schemas.openxmlformats.org/drawingml/2006/main">
          <a:pPr algn="ctr">
            <a:spcBef>
              <a:spcPct val="0"/>
            </a:spcBef>
            <a:defRPr/>
          </a:pPr>
          <a:r>
            <a:rPr lang="en-US" i="1" dirty="0" smtClean="0">
              <a:solidFill>
                <a:srgbClr val="002060"/>
              </a:solidFill>
              <a:latin typeface="Tahoma" pitchFamily="34" charset="0"/>
              <a:cs typeface="Tahoma" pitchFamily="34" charset="0"/>
            </a:rPr>
            <a:t>Supplemental Poverty Thresholds</a:t>
          </a:r>
        </a:p>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EEE71345-3DF0-4541-98AB-7928B2A396EB}" type="datetimeFigureOut">
              <a:rPr lang="en-US" smtClean="0"/>
              <a:t>11/28/2016</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D16709CB-480C-44F6-82AD-D9A13DDBE126}" type="slidenum">
              <a:rPr lang="en-US" smtClean="0"/>
              <a:t>‹#›</a:t>
            </a:fld>
            <a:endParaRPr lang="en-US"/>
          </a:p>
        </p:txBody>
      </p:sp>
    </p:spTree>
    <p:extLst>
      <p:ext uri="{BB962C8B-B14F-4D97-AF65-F5344CB8AC3E}">
        <p14:creationId xmlns:p14="http://schemas.microsoft.com/office/powerpoint/2010/main" val="3750916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E7FC05D-639D-4FEE-9BCC-61D74DD9A5DA}" type="datetimeFigureOut">
              <a:rPr lang="en-US" smtClean="0"/>
              <a:t>11/28/2016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2076DF6-9065-4606-B140-241D0A2FC8E3}" type="slidenum">
              <a:rPr lang="en-US" smtClean="0"/>
              <a:t>‹#›</a:t>
            </a:fld>
            <a:endParaRPr lang="en-US"/>
          </a:p>
        </p:txBody>
      </p:sp>
    </p:spTree>
    <p:extLst>
      <p:ext uri="{BB962C8B-B14F-4D97-AF65-F5344CB8AC3E}">
        <p14:creationId xmlns:p14="http://schemas.microsoft.com/office/powerpoint/2010/main" val="198007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834F922-793F-4104-8155-B9A3C27F73E1}" type="slidenum">
              <a:rPr lang="en-US" smtClean="0"/>
              <a:pPr>
                <a:defRPr/>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F7DA87-FA83-4B3B-95F7-ECCD970FB029}" type="slidenum">
              <a:rPr lang="en-US" smtClean="0"/>
              <a:t>17</a:t>
            </a:fld>
            <a:endParaRPr lang="en-US"/>
          </a:p>
        </p:txBody>
      </p:sp>
    </p:spTree>
    <p:extLst>
      <p:ext uri="{BB962C8B-B14F-4D97-AF65-F5344CB8AC3E}">
        <p14:creationId xmlns:p14="http://schemas.microsoft.com/office/powerpoint/2010/main" val="4211625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F7DA87-FA83-4B3B-95F7-ECCD970FB029}" type="slidenum">
              <a:rPr lang="en-US" smtClean="0"/>
              <a:t>18</a:t>
            </a:fld>
            <a:endParaRPr lang="en-US"/>
          </a:p>
        </p:txBody>
      </p:sp>
    </p:spTree>
    <p:extLst>
      <p:ext uri="{BB962C8B-B14F-4D97-AF65-F5344CB8AC3E}">
        <p14:creationId xmlns:p14="http://schemas.microsoft.com/office/powerpoint/2010/main" val="4211625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F7DA87-FA83-4B3B-95F7-ECCD970FB029}" type="slidenum">
              <a:rPr lang="en-US" smtClean="0"/>
              <a:t>19</a:t>
            </a:fld>
            <a:endParaRPr lang="en-US"/>
          </a:p>
        </p:txBody>
      </p:sp>
    </p:spTree>
    <p:extLst>
      <p:ext uri="{BB962C8B-B14F-4D97-AF65-F5344CB8AC3E}">
        <p14:creationId xmlns:p14="http://schemas.microsoft.com/office/powerpoint/2010/main" val="4211625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F7DA87-FA83-4B3B-95F7-ECCD970FB029}" type="slidenum">
              <a:rPr lang="en-US" smtClean="0"/>
              <a:t>20</a:t>
            </a:fld>
            <a:endParaRPr lang="en-US"/>
          </a:p>
        </p:txBody>
      </p:sp>
    </p:spTree>
    <p:extLst>
      <p:ext uri="{BB962C8B-B14F-4D97-AF65-F5344CB8AC3E}">
        <p14:creationId xmlns:p14="http://schemas.microsoft.com/office/powerpoint/2010/main" val="4211625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F7DA87-FA83-4B3B-95F7-ECCD970FB029}" type="slidenum">
              <a:rPr lang="en-US" smtClean="0"/>
              <a:t>21</a:t>
            </a:fld>
            <a:endParaRPr lang="en-US"/>
          </a:p>
        </p:txBody>
      </p:sp>
    </p:spTree>
    <p:extLst>
      <p:ext uri="{BB962C8B-B14F-4D97-AF65-F5344CB8AC3E}">
        <p14:creationId xmlns:p14="http://schemas.microsoft.com/office/powerpoint/2010/main" val="4211625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6DFAF-699D-41E2-843A-8906EFD3D416}" type="slidenum">
              <a:rPr lang="en-US" smtClean="0"/>
              <a:t>24</a:t>
            </a:fld>
            <a:endParaRPr lang="en-US"/>
          </a:p>
        </p:txBody>
      </p:sp>
    </p:spTree>
    <p:extLst>
      <p:ext uri="{BB962C8B-B14F-4D97-AF65-F5344CB8AC3E}">
        <p14:creationId xmlns:p14="http://schemas.microsoft.com/office/powerpoint/2010/main" val="3102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6DFAF-699D-41E2-843A-8906EFD3D416}" type="slidenum">
              <a:rPr lang="en-US" smtClean="0"/>
              <a:t>25</a:t>
            </a:fld>
            <a:endParaRPr lang="en-US"/>
          </a:p>
        </p:txBody>
      </p:sp>
    </p:spTree>
    <p:extLst>
      <p:ext uri="{BB962C8B-B14F-4D97-AF65-F5344CB8AC3E}">
        <p14:creationId xmlns:p14="http://schemas.microsoft.com/office/powerpoint/2010/main" val="2538375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6DFAF-699D-41E2-843A-8906EFD3D416}" type="slidenum">
              <a:rPr lang="en-US" smtClean="0"/>
              <a:t>26</a:t>
            </a:fld>
            <a:endParaRPr lang="en-US"/>
          </a:p>
        </p:txBody>
      </p:sp>
    </p:spTree>
    <p:extLst>
      <p:ext uri="{BB962C8B-B14F-4D97-AF65-F5344CB8AC3E}">
        <p14:creationId xmlns:p14="http://schemas.microsoft.com/office/powerpoint/2010/main" val="2466430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6DFAF-699D-41E2-843A-8906EFD3D416}" type="slidenum">
              <a:rPr lang="en-US" smtClean="0"/>
              <a:t>27</a:t>
            </a:fld>
            <a:endParaRPr lang="en-US"/>
          </a:p>
        </p:txBody>
      </p:sp>
    </p:spTree>
    <p:extLst>
      <p:ext uri="{BB962C8B-B14F-4D97-AF65-F5344CB8AC3E}">
        <p14:creationId xmlns:p14="http://schemas.microsoft.com/office/powerpoint/2010/main" val="1131744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6DFAF-699D-41E2-843A-8906EFD3D416}" type="slidenum">
              <a:rPr lang="en-US" smtClean="0"/>
              <a:t>28</a:t>
            </a:fld>
            <a:endParaRPr lang="en-US"/>
          </a:p>
        </p:txBody>
      </p:sp>
    </p:spTree>
    <p:extLst>
      <p:ext uri="{BB962C8B-B14F-4D97-AF65-F5344CB8AC3E}">
        <p14:creationId xmlns:p14="http://schemas.microsoft.com/office/powerpoint/2010/main" val="3338391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A2C4AD-C840-436D-B4AF-3C87FB5F9AED}" type="slidenum">
              <a:rPr lang="en-US" smtClean="0"/>
              <a:pPr/>
              <a:t>6</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6DFAF-699D-41E2-843A-8906EFD3D416}" type="slidenum">
              <a:rPr lang="en-US" smtClean="0"/>
              <a:t>29</a:t>
            </a:fld>
            <a:endParaRPr lang="en-US"/>
          </a:p>
        </p:txBody>
      </p:sp>
    </p:spTree>
    <p:extLst>
      <p:ext uri="{BB962C8B-B14F-4D97-AF65-F5344CB8AC3E}">
        <p14:creationId xmlns:p14="http://schemas.microsoft.com/office/powerpoint/2010/main" val="702582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6DFAF-699D-41E2-843A-8906EFD3D416}" type="slidenum">
              <a:rPr lang="en-US" smtClean="0"/>
              <a:t>30</a:t>
            </a:fld>
            <a:endParaRPr lang="en-US"/>
          </a:p>
        </p:txBody>
      </p:sp>
    </p:spTree>
    <p:extLst>
      <p:ext uri="{BB962C8B-B14F-4D97-AF65-F5344CB8AC3E}">
        <p14:creationId xmlns:p14="http://schemas.microsoft.com/office/powerpoint/2010/main" val="4178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96DFAF-699D-41E2-843A-8906EFD3D416}" type="slidenum">
              <a:rPr lang="en-US" smtClean="0"/>
              <a:t>31</a:t>
            </a:fld>
            <a:endParaRPr lang="en-US"/>
          </a:p>
        </p:txBody>
      </p:sp>
    </p:spTree>
    <p:extLst>
      <p:ext uri="{BB962C8B-B14F-4D97-AF65-F5344CB8AC3E}">
        <p14:creationId xmlns:p14="http://schemas.microsoft.com/office/powerpoint/2010/main" val="3745073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DAB3B1-3CD8-4667-98EF-EA116D2745EB}" type="slidenum">
              <a:rPr lang="en-US" smtClean="0"/>
              <a:pPr/>
              <a:t>43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196975" y="698500"/>
            <a:ext cx="4645025" cy="3484563"/>
          </a:xfrm>
          <a:ln/>
        </p:spPr>
      </p:sp>
      <p:sp>
        <p:nvSpPr>
          <p:cNvPr id="161795" name="Rectangle 3"/>
          <p:cNvSpPr>
            <a:spLocks noGrp="1" noChangeArrowheads="1"/>
          </p:cNvSpPr>
          <p:nvPr>
            <p:ph type="body" idx="1"/>
          </p:nvPr>
        </p:nvSpPr>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196975" y="698500"/>
            <a:ext cx="4645025" cy="3484563"/>
          </a:xfrm>
          <a:ln/>
        </p:spPr>
      </p:sp>
      <p:sp>
        <p:nvSpPr>
          <p:cNvPr id="161795" name="Rectangle 3"/>
          <p:cNvSpPr>
            <a:spLocks noGrp="1" noChangeArrowheads="1"/>
          </p:cNvSpPr>
          <p:nvPr>
            <p:ph type="body" idx="1"/>
          </p:nvPr>
        </p:nvSpPr>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3DDA62-FD50-4FB9-AE3C-491AF227E995}" type="slidenum">
              <a:rPr lang="en-US" smtClean="0"/>
              <a:pPr/>
              <a:t>47</a:t>
            </a:fld>
            <a:endParaRPr lang="en-US"/>
          </a:p>
        </p:txBody>
      </p:sp>
    </p:spTree>
    <p:extLst>
      <p:ext uri="{BB962C8B-B14F-4D97-AF65-F5344CB8AC3E}">
        <p14:creationId xmlns:p14="http://schemas.microsoft.com/office/powerpoint/2010/main" val="4167328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endParaRPr lang="en-US" sz="1200" b="0" i="0" u="none" strike="noStrike" kern="1200" dirty="0" smtClean="0">
              <a:solidFill>
                <a:schemeClr val="tx1"/>
              </a:solidFill>
              <a:effectLst/>
              <a:latin typeface="+mn-lt"/>
              <a:ea typeface="+mn-ea"/>
              <a:cs typeface="+mn-cs"/>
            </a:endParaRPr>
          </a:p>
          <a:p>
            <a:pPr rtl="0" eaLnBrk="1" fontAlgn="b" latinLnBrk="0" hangingPunct="1"/>
            <a:endParaRPr lang="en-US" sz="1200" b="0" i="0" u="none" strike="noStrike" kern="1200" dirty="0" smtClean="0">
              <a:solidFill>
                <a:schemeClr val="tx1"/>
              </a:solidFill>
              <a:effectLst/>
              <a:latin typeface="+mn-lt"/>
              <a:ea typeface="+mn-ea"/>
              <a:cs typeface="+mn-cs"/>
            </a:endParaRPr>
          </a:p>
          <a:p>
            <a:pPr rtl="0" eaLnBrk="1" fontAlgn="b" latinLnBrk="0" hangingPunct="1"/>
            <a:r>
              <a:rPr lang="en-US" sz="1200" b="0" i="0" u="none" strike="noStrike" kern="1200" dirty="0" smtClean="0">
                <a:solidFill>
                  <a:schemeClr val="tx1"/>
                </a:solidFill>
                <a:effectLst/>
                <a:latin typeface="+mn-lt"/>
                <a:ea typeface="+mn-ea"/>
                <a:cs typeface="+mn-cs"/>
              </a:rPr>
              <a:t>Threshold adjustments</a:t>
            </a:r>
          </a:p>
          <a:p>
            <a:pPr rtl="0" eaLnBrk="1" fontAlgn="b" latinLnBrk="0" hangingPunct="1"/>
            <a:r>
              <a:rPr lang="en-US" sz="1200" b="0" i="0" u="none" strike="noStrike" kern="1200" dirty="0" smtClean="0">
                <a:solidFill>
                  <a:schemeClr val="tx1"/>
                </a:solidFill>
                <a:effectLst/>
                <a:latin typeface="+mn-lt"/>
                <a:ea typeface="+mn-ea"/>
                <a:cs typeface="+mn-cs"/>
              </a:rPr>
              <a:t>Vary by family size, composition and age of householder</a:t>
            </a:r>
          </a:p>
          <a:p>
            <a:pPr rtl="0" eaLnBrk="1" fontAlgn="b" latinLnBrk="0" hangingPunct="1"/>
            <a:r>
              <a:rPr lang="en-US" sz="1200" b="0" i="0" u="none" strike="noStrike" kern="1200" dirty="0" smtClean="0">
                <a:solidFill>
                  <a:schemeClr val="tx1"/>
                </a:solidFill>
                <a:effectLst/>
                <a:latin typeface="+mn-lt"/>
                <a:ea typeface="+mn-ea"/>
                <a:cs typeface="+mn-cs"/>
              </a:rPr>
              <a:t>Geographic adjustments for differences in housing costs and equivalence scale</a:t>
            </a:r>
            <a:r>
              <a:rPr lang="en-US" sz="1200" b="0" i="0" u="none" strike="noStrike" kern="1200" baseline="0" dirty="0" smtClean="0">
                <a:solidFill>
                  <a:schemeClr val="tx1"/>
                </a:solidFill>
                <a:effectLst/>
                <a:latin typeface="+mn-lt"/>
                <a:ea typeface="+mn-ea"/>
                <a:cs typeface="+mn-cs"/>
              </a:rPr>
              <a:t> for family size and comp. Three separate thresholds by housing status</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2076DF6-9065-4606-B140-241D0A2FC8E3}" type="slidenum">
              <a:rPr lang="en-US" smtClean="0"/>
              <a:t>53</a:t>
            </a:fld>
            <a:endParaRPr lang="en-US"/>
          </a:p>
        </p:txBody>
      </p:sp>
    </p:spTree>
    <p:extLst>
      <p:ext uri="{BB962C8B-B14F-4D97-AF65-F5344CB8AC3E}">
        <p14:creationId xmlns:p14="http://schemas.microsoft.com/office/powerpoint/2010/main" val="854544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3DDA62-FD50-4FB9-AE3C-491AF227E995}" type="slidenum">
              <a:rPr lang="en-US" smtClean="0"/>
              <a:pPr/>
              <a:t>8</a:t>
            </a:fld>
            <a:endParaRPr lang="en-US"/>
          </a:p>
        </p:txBody>
      </p:sp>
    </p:spTree>
    <p:extLst>
      <p:ext uri="{BB962C8B-B14F-4D97-AF65-F5344CB8AC3E}">
        <p14:creationId xmlns:p14="http://schemas.microsoft.com/office/powerpoint/2010/main" val="2737210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ltLang="en-US" sz="2000" dirty="0" smtClean="0"/>
              <a:t>Poverty thresholds are the dollar amounts used to determine poverty status.</a:t>
            </a:r>
          </a:p>
          <a:p>
            <a:pPr>
              <a:buFont typeface="Arial" panose="020B0604020202020204" pitchFamily="34" charset="0"/>
              <a:buChar char="•"/>
            </a:pPr>
            <a:r>
              <a:rPr lang="en-US" altLang="en-US" sz="2000" dirty="0" smtClean="0"/>
              <a:t>Poverty thresholds were originally derived in 1963-1964, based on</a:t>
            </a:r>
          </a:p>
          <a:p>
            <a:pPr lvl="1">
              <a:buFont typeface="Arial" panose="020B0604020202020204" pitchFamily="34" charset="0"/>
              <a:buChar char="•"/>
            </a:pPr>
            <a:r>
              <a:rPr lang="en-US" altLang="en-US" sz="2000" dirty="0" smtClean="0"/>
              <a:t>U.S. Department of Agriculture food budgets designed for families under economic stress. </a:t>
            </a:r>
          </a:p>
          <a:p>
            <a:pPr lvl="1">
              <a:buFont typeface="Arial" panose="020B0604020202020204" pitchFamily="34" charset="0"/>
              <a:buChar char="•"/>
            </a:pPr>
            <a:r>
              <a:rPr lang="en-US" altLang="en-US" sz="2000" dirty="0" smtClean="0"/>
              <a:t>Data about what portion of their income families spent on food to estimate total income</a:t>
            </a:r>
          </a:p>
          <a:p>
            <a:pPr lvl="1">
              <a:buFont typeface="Arial" panose="020B0604020202020204" pitchFamily="34" charset="0"/>
              <a:buChar char="•"/>
            </a:pPr>
            <a:r>
              <a:rPr lang="en-US" altLang="en-US" sz="2000" dirty="0" smtClean="0"/>
              <a:t>Equivalence scale calculate total income for different family size and compositions</a:t>
            </a:r>
          </a:p>
          <a:p>
            <a:pPr>
              <a:buFont typeface="Arial" panose="020B0604020202020204" pitchFamily="34" charset="0"/>
              <a:buChar char="•"/>
            </a:pPr>
            <a:r>
              <a:rPr lang="en-US" altLang="en-US" sz="2000" dirty="0" smtClean="0"/>
              <a:t>Thresholds vary according to family size, number of related children, and age of householder</a:t>
            </a:r>
          </a:p>
          <a:p>
            <a:pPr>
              <a:buFont typeface="Arial" panose="020B0604020202020204" pitchFamily="34" charset="0"/>
              <a:buChar char="•"/>
            </a:pPr>
            <a:r>
              <a:rPr lang="en-US" altLang="en-US" sz="2000" dirty="0" smtClean="0"/>
              <a:t>The same thresholds are used throughout the United States (do not vary geographically). </a:t>
            </a:r>
          </a:p>
          <a:p>
            <a:pPr>
              <a:buFont typeface="Arial" panose="020B0604020202020204" pitchFamily="34" charset="0"/>
              <a:buChar char="•"/>
            </a:pPr>
            <a:r>
              <a:rPr lang="en-US" altLang="en-US" sz="2000" dirty="0" smtClean="0"/>
              <a:t>Updated annually for inflation using the Consumer Price Index for All Urban Consumers (CPI-U). </a:t>
            </a:r>
          </a:p>
          <a:p>
            <a:endParaRPr lang="en-US" dirty="0"/>
          </a:p>
        </p:txBody>
      </p:sp>
      <p:sp>
        <p:nvSpPr>
          <p:cNvPr id="4" name="Slide Number Placeholder 3"/>
          <p:cNvSpPr>
            <a:spLocks noGrp="1"/>
          </p:cNvSpPr>
          <p:nvPr>
            <p:ph type="sldNum" sz="quarter" idx="10"/>
          </p:nvPr>
        </p:nvSpPr>
        <p:spPr/>
        <p:txBody>
          <a:bodyPr/>
          <a:lstStyle/>
          <a:p>
            <a:fld id="{BF3DDA62-FD50-4FB9-AE3C-491AF227E995}" type="slidenum">
              <a:rPr lang="en-US" smtClean="0"/>
              <a:pPr/>
              <a:t>9</a:t>
            </a:fld>
            <a:endParaRPr lang="en-US"/>
          </a:p>
        </p:txBody>
      </p:sp>
    </p:spTree>
    <p:extLst>
      <p:ext uri="{BB962C8B-B14F-4D97-AF65-F5344CB8AC3E}">
        <p14:creationId xmlns:p14="http://schemas.microsoft.com/office/powerpoint/2010/main" val="2737210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ltLang="en-US" sz="2000" dirty="0" smtClean="0"/>
              <a:t>Poverty thresholds are the dollar amounts used to determine poverty status.</a:t>
            </a:r>
          </a:p>
          <a:p>
            <a:pPr>
              <a:buFont typeface="Arial" panose="020B0604020202020204" pitchFamily="34" charset="0"/>
              <a:buChar char="•"/>
            </a:pPr>
            <a:r>
              <a:rPr lang="en-US" altLang="en-US" sz="2000" dirty="0" smtClean="0"/>
              <a:t>Poverty thresholds were originally derived in 1963-1964, based on</a:t>
            </a:r>
          </a:p>
          <a:p>
            <a:pPr lvl="1">
              <a:buFont typeface="Arial" panose="020B0604020202020204" pitchFamily="34" charset="0"/>
              <a:buChar char="•"/>
            </a:pPr>
            <a:r>
              <a:rPr lang="en-US" altLang="en-US" sz="2000" dirty="0" smtClean="0"/>
              <a:t>U.S. Department of Agriculture food budgets designed for families under economic stress. </a:t>
            </a:r>
          </a:p>
          <a:p>
            <a:pPr lvl="1">
              <a:buFont typeface="Arial" panose="020B0604020202020204" pitchFamily="34" charset="0"/>
              <a:buChar char="•"/>
            </a:pPr>
            <a:r>
              <a:rPr lang="en-US" altLang="en-US" sz="2000" dirty="0" smtClean="0"/>
              <a:t>Data about what portion of their income families spent on food to estimate total income</a:t>
            </a:r>
          </a:p>
          <a:p>
            <a:pPr lvl="1">
              <a:buFont typeface="Arial" panose="020B0604020202020204" pitchFamily="34" charset="0"/>
              <a:buChar char="•"/>
            </a:pPr>
            <a:r>
              <a:rPr lang="en-US" altLang="en-US" sz="2000" dirty="0" smtClean="0"/>
              <a:t>Equivalence scale calculate total income for different family size and compositions</a:t>
            </a:r>
          </a:p>
          <a:p>
            <a:pPr>
              <a:buFont typeface="Arial" panose="020B0604020202020204" pitchFamily="34" charset="0"/>
              <a:buChar char="•"/>
            </a:pPr>
            <a:r>
              <a:rPr lang="en-US" altLang="en-US" sz="2000" dirty="0" smtClean="0"/>
              <a:t>Thresholds vary according to family size, number of related children, and age of householder</a:t>
            </a:r>
          </a:p>
          <a:p>
            <a:pPr>
              <a:buFont typeface="Arial" panose="020B0604020202020204" pitchFamily="34" charset="0"/>
              <a:buChar char="•"/>
            </a:pPr>
            <a:r>
              <a:rPr lang="en-US" altLang="en-US" sz="2000" dirty="0" smtClean="0"/>
              <a:t>The same thresholds are used throughout the United States (do not vary geographically). </a:t>
            </a:r>
          </a:p>
          <a:p>
            <a:pPr>
              <a:buFont typeface="Arial" panose="020B0604020202020204" pitchFamily="34" charset="0"/>
              <a:buChar char="•"/>
            </a:pPr>
            <a:r>
              <a:rPr lang="en-US" altLang="en-US" sz="2000" dirty="0" smtClean="0"/>
              <a:t>Updated annually for inflation using the Consumer Price Index for All Urban Consumers (CPI-U). </a:t>
            </a:r>
          </a:p>
          <a:p>
            <a:endParaRPr lang="en-US" dirty="0"/>
          </a:p>
        </p:txBody>
      </p:sp>
      <p:sp>
        <p:nvSpPr>
          <p:cNvPr id="4" name="Slide Number Placeholder 3"/>
          <p:cNvSpPr>
            <a:spLocks noGrp="1"/>
          </p:cNvSpPr>
          <p:nvPr>
            <p:ph type="sldNum" sz="quarter" idx="10"/>
          </p:nvPr>
        </p:nvSpPr>
        <p:spPr/>
        <p:txBody>
          <a:bodyPr/>
          <a:lstStyle/>
          <a:p>
            <a:fld id="{BF3DDA62-FD50-4FB9-AE3C-491AF227E995}" type="slidenum">
              <a:rPr lang="en-US" smtClean="0"/>
              <a:pPr/>
              <a:t>10</a:t>
            </a:fld>
            <a:endParaRPr lang="en-US"/>
          </a:p>
        </p:txBody>
      </p:sp>
    </p:spTree>
    <p:extLst>
      <p:ext uri="{BB962C8B-B14F-4D97-AF65-F5344CB8AC3E}">
        <p14:creationId xmlns:p14="http://schemas.microsoft.com/office/powerpoint/2010/main" val="2737210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ltLang="en-US" sz="2000" dirty="0" smtClean="0"/>
              <a:t>Poverty thresholds are the dollar amounts used to determine poverty status.</a:t>
            </a:r>
          </a:p>
          <a:p>
            <a:pPr>
              <a:buFont typeface="Arial" panose="020B0604020202020204" pitchFamily="34" charset="0"/>
              <a:buChar char="•"/>
            </a:pPr>
            <a:r>
              <a:rPr lang="en-US" altLang="en-US" sz="2000" dirty="0" smtClean="0"/>
              <a:t>Poverty thresholds were originally derived in 1963-1964, based on</a:t>
            </a:r>
          </a:p>
          <a:p>
            <a:pPr lvl="1">
              <a:buFont typeface="Arial" panose="020B0604020202020204" pitchFamily="34" charset="0"/>
              <a:buChar char="•"/>
            </a:pPr>
            <a:r>
              <a:rPr lang="en-US" altLang="en-US" sz="2000" dirty="0" smtClean="0"/>
              <a:t>U.S. Department of Agriculture food budgets designed for families under economic stress. </a:t>
            </a:r>
          </a:p>
          <a:p>
            <a:pPr lvl="1">
              <a:buFont typeface="Arial" panose="020B0604020202020204" pitchFamily="34" charset="0"/>
              <a:buChar char="•"/>
            </a:pPr>
            <a:r>
              <a:rPr lang="en-US" altLang="en-US" sz="2000" dirty="0" smtClean="0"/>
              <a:t>Data about what portion of their income families spent on food to estimate total income</a:t>
            </a:r>
          </a:p>
          <a:p>
            <a:pPr lvl="1">
              <a:buFont typeface="Arial" panose="020B0604020202020204" pitchFamily="34" charset="0"/>
              <a:buChar char="•"/>
            </a:pPr>
            <a:r>
              <a:rPr lang="en-US" altLang="en-US" sz="2000" dirty="0" smtClean="0"/>
              <a:t>Equivalence scale calculate total income for different family size and compositions</a:t>
            </a:r>
          </a:p>
          <a:p>
            <a:pPr>
              <a:buFont typeface="Arial" panose="020B0604020202020204" pitchFamily="34" charset="0"/>
              <a:buChar char="•"/>
            </a:pPr>
            <a:r>
              <a:rPr lang="en-US" altLang="en-US" sz="2000" dirty="0" smtClean="0"/>
              <a:t>Thresholds vary according to family size, number of related children, and age of householder</a:t>
            </a:r>
          </a:p>
          <a:p>
            <a:pPr>
              <a:buFont typeface="Arial" panose="020B0604020202020204" pitchFamily="34" charset="0"/>
              <a:buChar char="•"/>
            </a:pPr>
            <a:r>
              <a:rPr lang="en-US" altLang="en-US" sz="2000" dirty="0" smtClean="0"/>
              <a:t>The same thresholds are used throughout the United States (do not vary geographically). </a:t>
            </a:r>
          </a:p>
          <a:p>
            <a:pPr>
              <a:buFont typeface="Arial" panose="020B0604020202020204" pitchFamily="34" charset="0"/>
              <a:buChar char="•"/>
            </a:pPr>
            <a:r>
              <a:rPr lang="en-US" altLang="en-US" sz="2000" dirty="0" smtClean="0"/>
              <a:t>Updated annually for inflation using the Consumer Price Index for All Urban Consumers (CPI-U). </a:t>
            </a:r>
          </a:p>
          <a:p>
            <a:endParaRPr lang="en-US" dirty="0"/>
          </a:p>
        </p:txBody>
      </p:sp>
      <p:sp>
        <p:nvSpPr>
          <p:cNvPr id="4" name="Slide Number Placeholder 3"/>
          <p:cNvSpPr>
            <a:spLocks noGrp="1"/>
          </p:cNvSpPr>
          <p:nvPr>
            <p:ph type="sldNum" sz="quarter" idx="10"/>
          </p:nvPr>
        </p:nvSpPr>
        <p:spPr/>
        <p:txBody>
          <a:bodyPr/>
          <a:lstStyle/>
          <a:p>
            <a:fld id="{BF3DDA62-FD50-4FB9-AE3C-491AF227E995}" type="slidenum">
              <a:rPr lang="en-US" smtClean="0"/>
              <a:pPr/>
              <a:t>11</a:t>
            </a:fld>
            <a:endParaRPr lang="en-US"/>
          </a:p>
        </p:txBody>
      </p:sp>
    </p:spTree>
    <p:extLst>
      <p:ext uri="{BB962C8B-B14F-4D97-AF65-F5344CB8AC3E}">
        <p14:creationId xmlns:p14="http://schemas.microsoft.com/office/powerpoint/2010/main" val="273721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ltLang="en-US" sz="2000" dirty="0" smtClean="0"/>
              <a:t>Poverty thresholds are the dollar amounts used to determine poverty status.</a:t>
            </a:r>
          </a:p>
          <a:p>
            <a:pPr>
              <a:buFont typeface="Arial" panose="020B0604020202020204" pitchFamily="34" charset="0"/>
              <a:buChar char="•"/>
            </a:pPr>
            <a:r>
              <a:rPr lang="en-US" altLang="en-US" sz="2000" dirty="0" smtClean="0"/>
              <a:t>Poverty thresholds were originally derived in 1963-1964, based on</a:t>
            </a:r>
          </a:p>
          <a:p>
            <a:pPr lvl="1">
              <a:buFont typeface="Arial" panose="020B0604020202020204" pitchFamily="34" charset="0"/>
              <a:buChar char="•"/>
            </a:pPr>
            <a:r>
              <a:rPr lang="en-US" altLang="en-US" sz="2000" dirty="0" smtClean="0"/>
              <a:t>U.S. Department of Agriculture food budgets designed for families under economic stress. </a:t>
            </a:r>
          </a:p>
          <a:p>
            <a:pPr lvl="1">
              <a:buFont typeface="Arial" panose="020B0604020202020204" pitchFamily="34" charset="0"/>
              <a:buChar char="•"/>
            </a:pPr>
            <a:r>
              <a:rPr lang="en-US" altLang="en-US" sz="2000" dirty="0" smtClean="0"/>
              <a:t>Data about what portion of their income families spent on food to estimate total income</a:t>
            </a:r>
          </a:p>
          <a:p>
            <a:pPr lvl="1">
              <a:buFont typeface="Arial" panose="020B0604020202020204" pitchFamily="34" charset="0"/>
              <a:buChar char="•"/>
            </a:pPr>
            <a:r>
              <a:rPr lang="en-US" altLang="en-US" sz="2000" dirty="0" smtClean="0"/>
              <a:t>Equivalence scale calculate total income for different family size and compositions</a:t>
            </a:r>
          </a:p>
          <a:p>
            <a:pPr>
              <a:buFont typeface="Arial" panose="020B0604020202020204" pitchFamily="34" charset="0"/>
              <a:buChar char="•"/>
            </a:pPr>
            <a:r>
              <a:rPr lang="en-US" altLang="en-US" sz="2000" dirty="0" smtClean="0"/>
              <a:t>Thresholds vary according to family size, number of related children, and age of householder</a:t>
            </a:r>
          </a:p>
          <a:p>
            <a:pPr>
              <a:buFont typeface="Arial" panose="020B0604020202020204" pitchFamily="34" charset="0"/>
              <a:buChar char="•"/>
            </a:pPr>
            <a:r>
              <a:rPr lang="en-US" altLang="en-US" sz="2000" dirty="0" smtClean="0"/>
              <a:t>The same thresholds are used throughout the United States (do not vary geographically). </a:t>
            </a:r>
          </a:p>
          <a:p>
            <a:pPr>
              <a:buFont typeface="Arial" panose="020B0604020202020204" pitchFamily="34" charset="0"/>
              <a:buChar char="•"/>
            </a:pPr>
            <a:r>
              <a:rPr lang="en-US" altLang="en-US" sz="2000" dirty="0" smtClean="0"/>
              <a:t>Updated annually for inflation using the Consumer Price Index for All Urban Consumers (CPI-U). </a:t>
            </a:r>
          </a:p>
          <a:p>
            <a:endParaRPr lang="en-US" dirty="0"/>
          </a:p>
        </p:txBody>
      </p:sp>
      <p:sp>
        <p:nvSpPr>
          <p:cNvPr id="4" name="Slide Number Placeholder 3"/>
          <p:cNvSpPr>
            <a:spLocks noGrp="1"/>
          </p:cNvSpPr>
          <p:nvPr>
            <p:ph type="sldNum" sz="quarter" idx="10"/>
          </p:nvPr>
        </p:nvSpPr>
        <p:spPr/>
        <p:txBody>
          <a:bodyPr/>
          <a:lstStyle/>
          <a:p>
            <a:fld id="{BF3DDA62-FD50-4FB9-AE3C-491AF227E995}" type="slidenum">
              <a:rPr lang="en-US" smtClean="0"/>
              <a:pPr/>
              <a:t>12</a:t>
            </a:fld>
            <a:endParaRPr lang="en-US"/>
          </a:p>
        </p:txBody>
      </p:sp>
    </p:spTree>
    <p:extLst>
      <p:ext uri="{BB962C8B-B14F-4D97-AF65-F5344CB8AC3E}">
        <p14:creationId xmlns:p14="http://schemas.microsoft.com/office/powerpoint/2010/main" val="2737210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3DDA62-FD50-4FB9-AE3C-491AF227E995}" type="slidenum">
              <a:rPr lang="en-US" smtClean="0"/>
              <a:pPr/>
              <a:t>13</a:t>
            </a:fld>
            <a:endParaRPr lang="en-US"/>
          </a:p>
        </p:txBody>
      </p:sp>
    </p:spTree>
    <p:extLst>
      <p:ext uri="{BB962C8B-B14F-4D97-AF65-F5344CB8AC3E}">
        <p14:creationId xmlns:p14="http://schemas.microsoft.com/office/powerpoint/2010/main" val="2737210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196975" y="698500"/>
            <a:ext cx="4645025" cy="3484563"/>
          </a:xfrm>
          <a:ln/>
        </p:spPr>
      </p:sp>
      <p:sp>
        <p:nvSpPr>
          <p:cNvPr id="161795" name="Rectangle 3"/>
          <p:cNvSpPr>
            <a:spLocks noGrp="1" noChangeArrowheads="1"/>
          </p:cNvSpPr>
          <p:nvPr>
            <p:ph type="body" idx="1"/>
          </p:nvPr>
        </p:nvSpPr>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a:lvl1pPr>
          </a:lstStyle>
          <a:p>
            <a:r>
              <a:rPr lang="en-US" dirty="0" smtClean="0"/>
              <a:t>Click to add title</a:t>
            </a:r>
            <a:endParaRPr lang="en-US" dirty="0"/>
          </a:p>
        </p:txBody>
      </p:sp>
      <p:sp>
        <p:nvSpPr>
          <p:cNvPr id="3" name="Subtitle 2"/>
          <p:cNvSpPr>
            <a:spLocks noGrp="1"/>
          </p:cNvSpPr>
          <p:nvPr>
            <p:ph type="subTitle" idx="1" hasCustomPrompt="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subtitle</a:t>
            </a:r>
            <a:endParaRPr lang="en-US" dirty="0"/>
          </a:p>
        </p:txBody>
      </p:sp>
      <p:sp>
        <p:nvSpPr>
          <p:cNvPr id="6" name="Slide Number Placeholder 5"/>
          <p:cNvSpPr>
            <a:spLocks noGrp="1"/>
          </p:cNvSpPr>
          <p:nvPr>
            <p:ph type="sldNum" sz="quarter" idx="12"/>
          </p:nvPr>
        </p:nvSpPr>
        <p:spPr/>
        <p:txBody>
          <a:bodyPr/>
          <a:lstStyle/>
          <a:p>
            <a:fld id="{7268A5C4-149D-4D66-BABE-E6DD2BE69C90}" type="slidenum">
              <a:rPr lang="en-US" smtClean="0"/>
              <a:t>‹#›</a:t>
            </a:fld>
            <a:endParaRPr lang="en-US"/>
          </a:p>
        </p:txBody>
      </p:sp>
    </p:spTree>
    <p:extLst>
      <p:ext uri="{BB962C8B-B14F-4D97-AF65-F5344CB8AC3E}">
        <p14:creationId xmlns:p14="http://schemas.microsoft.com/office/powerpoint/2010/main" val="2530034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A0C58D8-47D0-4DB1-BAD0-D764CE55773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82517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1D7EE06-C2BC-4027-82C2-07FD4FE8D90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65570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AC4D5BA-C326-4937-955E-5A5B39A354D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40245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08DE183D-49DB-4EAC-AA84-89C29920927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19804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755B8C43-7CAB-4FAB-8AE9-C3A380BBCFF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87944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A1D30CC-174D-4117-AE2D-BD12F0DA494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89852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77D2D70-0D99-481C-9A01-DC7F7943F86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20722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1A07320-E4A7-4BFC-B5A9-21F1674C498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6237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1B0340E-2C7F-4D3D-BC89-AE32C023AEF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47089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add title</a:t>
            </a:r>
            <a:endParaRPr lang="en-US" dirty="0"/>
          </a:p>
        </p:txBody>
      </p:sp>
      <p:sp>
        <p:nvSpPr>
          <p:cNvPr id="3" name="Content Placeholder 2"/>
          <p:cNvSpPr>
            <a:spLocks noGrp="1"/>
          </p:cNvSpPr>
          <p:nvPr>
            <p:ph idx="1" hasCustomPrompt="1"/>
          </p:nvPr>
        </p:nvSpPr>
        <p:spPr/>
        <p:txBody>
          <a:bodyPr/>
          <a:lstStyle>
            <a:lvl1pPr>
              <a:defRPr/>
            </a:lvl1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268A5C4-149D-4D66-BABE-E6DD2BE69C90}" type="slidenum">
              <a:rPr lang="en-US" smtClean="0"/>
              <a:t>‹#›</a:t>
            </a:fld>
            <a:endParaRPr lang="en-US"/>
          </a:p>
        </p:txBody>
      </p:sp>
    </p:spTree>
    <p:extLst>
      <p:ext uri="{BB962C8B-B14F-4D97-AF65-F5344CB8AC3E}">
        <p14:creationId xmlns:p14="http://schemas.microsoft.com/office/powerpoint/2010/main" val="3802903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add title</a:t>
            </a:r>
            <a:endParaRPr lang="en-US" dirty="0"/>
          </a:p>
        </p:txBody>
      </p:sp>
      <p:sp>
        <p:nvSpPr>
          <p:cNvPr id="3" name="Content Placeholder 2"/>
          <p:cNvSpPr>
            <a:spLocks noGrp="1"/>
          </p:cNvSpPr>
          <p:nvPr>
            <p:ph sz="half" idx="1" hasCustomPrompt="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7268A5C4-149D-4D66-BABE-E6DD2BE69C90}" type="slidenum">
              <a:rPr lang="en-US" smtClean="0"/>
              <a:t>‹#›</a:t>
            </a:fld>
            <a:endParaRPr lang="en-US"/>
          </a:p>
        </p:txBody>
      </p:sp>
    </p:spTree>
    <p:extLst>
      <p:ext uri="{BB962C8B-B14F-4D97-AF65-F5344CB8AC3E}">
        <p14:creationId xmlns:p14="http://schemas.microsoft.com/office/powerpoint/2010/main" val="270107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add title</a:t>
            </a:r>
            <a:endParaRPr lang="en-US" dirty="0"/>
          </a:p>
        </p:txBody>
      </p:sp>
      <p:sp>
        <p:nvSpPr>
          <p:cNvPr id="5" name="Slide Number Placeholder 4"/>
          <p:cNvSpPr>
            <a:spLocks noGrp="1"/>
          </p:cNvSpPr>
          <p:nvPr>
            <p:ph type="sldNum" sz="quarter" idx="12"/>
          </p:nvPr>
        </p:nvSpPr>
        <p:spPr/>
        <p:txBody>
          <a:bodyPr/>
          <a:lstStyle/>
          <a:p>
            <a:fld id="{7268A5C4-149D-4D66-BABE-E6DD2BE69C90}" type="slidenum">
              <a:rPr lang="en-US" smtClean="0"/>
              <a:t>‹#›</a:t>
            </a:fld>
            <a:endParaRPr lang="en-US"/>
          </a:p>
        </p:txBody>
      </p:sp>
    </p:spTree>
    <p:extLst>
      <p:ext uri="{BB962C8B-B14F-4D97-AF65-F5344CB8AC3E}">
        <p14:creationId xmlns:p14="http://schemas.microsoft.com/office/powerpoint/2010/main" val="3724190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68A5C4-149D-4D66-BABE-E6DD2BE69C90}" type="slidenum">
              <a:rPr lang="en-US" smtClean="0"/>
              <a:t>‹#›</a:t>
            </a:fld>
            <a:endParaRPr lang="en-US"/>
          </a:p>
        </p:txBody>
      </p:sp>
    </p:spTree>
    <p:extLst>
      <p:ext uri="{BB962C8B-B14F-4D97-AF65-F5344CB8AC3E}">
        <p14:creationId xmlns:p14="http://schemas.microsoft.com/office/powerpoint/2010/main" val="1139571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pPr lvl="0"/>
            <a:endParaRPr lang="en-US" noProof="0" dirty="0" smtClean="0"/>
          </a:p>
        </p:txBody>
      </p:sp>
      <p:sp>
        <p:nvSpPr>
          <p:cNvPr id="4" name="Rectangle 6"/>
          <p:cNvSpPr>
            <a:spLocks noGrp="1" noChangeArrowheads="1"/>
          </p:cNvSpPr>
          <p:nvPr>
            <p:ph type="sldNum" sz="quarter" idx="10"/>
          </p:nvPr>
        </p:nvSpPr>
        <p:spPr>
          <a:ln/>
        </p:spPr>
        <p:txBody>
          <a:bodyPr/>
          <a:lstStyle>
            <a:lvl1pPr>
              <a:defRPr/>
            </a:lvl1pPr>
          </a:lstStyle>
          <a:p>
            <a:pPr>
              <a:defRPr/>
            </a:pPr>
            <a:fld id="{3D733206-ADBF-47BF-81A1-F0B9C74C8D50}" type="slidenum">
              <a:rPr lang="en-US"/>
              <a:pPr>
                <a:defRPr/>
              </a:pPr>
              <a:t>‹#›</a:t>
            </a:fld>
            <a:endParaRPr lang="en-US" dirty="0"/>
          </a:p>
        </p:txBody>
      </p:sp>
    </p:spTree>
    <p:extLst>
      <p:ext uri="{BB962C8B-B14F-4D97-AF65-F5344CB8AC3E}">
        <p14:creationId xmlns:p14="http://schemas.microsoft.com/office/powerpoint/2010/main" val="24941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5942719-62B0-485F-8CEC-CCF0EC3CF58D}" type="datetime1">
              <a:rPr lang="en-US" smtClean="0"/>
              <a:t>11/28/2016</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lvl1pPr>
              <a:defRPr b="1">
                <a:solidFill>
                  <a:schemeClr val="tx1"/>
                </a:solidFill>
              </a:defRPr>
            </a:lvl1pPr>
          </a:lstStyle>
          <a:p>
            <a:fld id="{C29BC2A0-9875-4B3F-8A86-0C7920C785BD}" type="slidenum">
              <a:rPr lang="en-US" smtClean="0"/>
              <a:pPr/>
              <a:t>‹#›</a:t>
            </a:fld>
            <a:endParaRPr lang="en-US" dirty="0"/>
          </a:p>
        </p:txBody>
      </p:sp>
    </p:spTree>
    <p:extLst>
      <p:ext uri="{BB962C8B-B14F-4D97-AF65-F5344CB8AC3E}">
        <p14:creationId xmlns:p14="http://schemas.microsoft.com/office/powerpoint/2010/main" val="3416099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00DF162-BA0E-4E3F-AEAC-974C21547B4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8293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017FD05-CD27-428E-A562-76AEA05F4C3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95398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6235700"/>
            <a:ext cx="9144000" cy="6223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7268A5C4-149D-4D66-BABE-E6DD2BE69C90}" type="slidenum">
              <a:rPr lang="en-US" smtClean="0"/>
              <a:pPr/>
              <a:t>‹#›</a:t>
            </a:fld>
            <a:endParaRPr lang="en-US" dirty="0"/>
          </a:p>
        </p:txBody>
      </p:sp>
    </p:spTree>
    <p:extLst>
      <p:ext uri="{BB962C8B-B14F-4D97-AF65-F5344CB8AC3E}">
        <p14:creationId xmlns:p14="http://schemas.microsoft.com/office/powerpoint/2010/main" val="2068828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8" r:id="rId7"/>
  </p:sldLayoutIdLst>
  <p:txStyles>
    <p:titleStyle>
      <a:lvl1pPr algn="ctr" defTabSz="914400" rtl="0" eaLnBrk="1" latinLnBrk="0" hangingPunct="1">
        <a:spcBef>
          <a:spcPct val="0"/>
        </a:spcBef>
        <a:buNone/>
        <a:defRPr sz="4400" b="1" i="0" kern="1200" baseline="0">
          <a:solidFill>
            <a:schemeClr val="tx1"/>
          </a:solidFill>
          <a:latin typeface="Arial" panose="020B0604020202020204" pitchFamily="34" charset="0"/>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66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solidFill>
                <a:srgbClr val="000000"/>
              </a:solidFill>
              <a:latin typeface="Arial" charset="0"/>
            </a:endParaRPr>
          </a:p>
        </p:txBody>
      </p:sp>
      <p:sp>
        <p:nvSpPr>
          <p:cNvPr id="266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a:solidFill>
                <a:srgbClr val="000000"/>
              </a:solidFill>
              <a:latin typeface="Arial" charset="0"/>
            </a:endParaRPr>
          </a:p>
        </p:txBody>
      </p:sp>
      <p:sp>
        <p:nvSpPr>
          <p:cNvPr id="266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A299504A-B226-4812-A9BD-37E3FC8B2628}" type="slidenum">
              <a:rPr lang="en-US">
                <a:solidFill>
                  <a:srgbClr val="000000"/>
                </a:solidFill>
                <a:latin typeface="Arial" charset="0"/>
              </a:rPr>
              <a:pPr fontAlgn="base">
                <a:spcBef>
                  <a:spcPct val="0"/>
                </a:spcBef>
                <a:spcAft>
                  <a:spcPct val="0"/>
                </a:spcAft>
              </a:pPr>
              <a:t>‹#›</a:t>
            </a:fld>
            <a:endParaRPr lang="en-US">
              <a:solidFill>
                <a:srgbClr val="000000"/>
              </a:solidFill>
              <a:latin typeface="Arial" charset="0"/>
            </a:endParaRPr>
          </a:p>
        </p:txBody>
      </p:sp>
      <p:pic>
        <p:nvPicPr>
          <p:cNvPr id="26633" name="Picture 9" descr="cprc-whole w Gill Sans &amp; Gill Sans Lt outlines wo hoz line trans bg"/>
          <p:cNvPicPr>
            <a:picLocks noChangeAspect="1" noChangeArrowheads="1"/>
          </p:cNvPicPr>
          <p:nvPr userDrawn="1"/>
        </p:nvPicPr>
        <p:blipFill>
          <a:blip r:embed="rId13" cstate="print"/>
          <a:srcRect/>
          <a:stretch>
            <a:fillRect/>
          </a:stretch>
        </p:blipFill>
        <p:spPr bwMode="auto">
          <a:xfrm>
            <a:off x="152400" y="5846763"/>
            <a:ext cx="2787650" cy="858837"/>
          </a:xfrm>
          <a:prstGeom prst="rect">
            <a:avLst/>
          </a:prstGeom>
          <a:noFill/>
        </p:spPr>
      </p:pic>
      <p:pic>
        <p:nvPicPr>
          <p:cNvPr id="26635" name="Picture 11" descr="UniversityVectoredLogo"/>
          <p:cNvPicPr>
            <a:picLocks noChangeAspect="1" noChangeArrowheads="1"/>
          </p:cNvPicPr>
          <p:nvPr userDrawn="1"/>
        </p:nvPicPr>
        <p:blipFill>
          <a:blip r:embed="rId14" cstate="print"/>
          <a:srcRect/>
          <a:stretch>
            <a:fillRect/>
          </a:stretch>
        </p:blipFill>
        <p:spPr bwMode="auto">
          <a:xfrm>
            <a:off x="6172200" y="6135688"/>
            <a:ext cx="2819400" cy="417512"/>
          </a:xfrm>
          <a:prstGeom prst="rect">
            <a:avLst/>
          </a:prstGeom>
          <a:noFill/>
        </p:spPr>
      </p:pic>
    </p:spTree>
    <p:extLst>
      <p:ext uri="{BB962C8B-B14F-4D97-AF65-F5344CB8AC3E}">
        <p14:creationId xmlns:p14="http://schemas.microsoft.com/office/powerpoint/2010/main" val="46295450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rtl="0" fontAlgn="base">
        <a:spcBef>
          <a:spcPct val="0"/>
        </a:spcBef>
        <a:spcAft>
          <a:spcPct val="0"/>
        </a:spcAft>
        <a:defRPr sz="4400">
          <a:solidFill>
            <a:srgbClr val="0071BC"/>
          </a:solidFill>
          <a:latin typeface="+mj-lt"/>
          <a:ea typeface="+mj-ea"/>
          <a:cs typeface="+mj-cs"/>
        </a:defRPr>
      </a:lvl1pPr>
      <a:lvl2pPr algn="ctr" rtl="0" fontAlgn="base">
        <a:spcBef>
          <a:spcPct val="0"/>
        </a:spcBef>
        <a:spcAft>
          <a:spcPct val="0"/>
        </a:spcAft>
        <a:defRPr sz="4400">
          <a:solidFill>
            <a:srgbClr val="0071BC"/>
          </a:solidFill>
          <a:latin typeface="Gill Sans MT" pitchFamily="34" charset="0"/>
        </a:defRPr>
      </a:lvl2pPr>
      <a:lvl3pPr algn="ctr" rtl="0" fontAlgn="base">
        <a:spcBef>
          <a:spcPct val="0"/>
        </a:spcBef>
        <a:spcAft>
          <a:spcPct val="0"/>
        </a:spcAft>
        <a:defRPr sz="4400">
          <a:solidFill>
            <a:srgbClr val="0071BC"/>
          </a:solidFill>
          <a:latin typeface="Gill Sans MT" pitchFamily="34" charset="0"/>
        </a:defRPr>
      </a:lvl3pPr>
      <a:lvl4pPr algn="ctr" rtl="0" fontAlgn="base">
        <a:spcBef>
          <a:spcPct val="0"/>
        </a:spcBef>
        <a:spcAft>
          <a:spcPct val="0"/>
        </a:spcAft>
        <a:defRPr sz="4400">
          <a:solidFill>
            <a:srgbClr val="0071BC"/>
          </a:solidFill>
          <a:latin typeface="Gill Sans MT" pitchFamily="34" charset="0"/>
        </a:defRPr>
      </a:lvl4pPr>
      <a:lvl5pPr algn="ctr" rtl="0" fontAlgn="base">
        <a:spcBef>
          <a:spcPct val="0"/>
        </a:spcBef>
        <a:spcAft>
          <a:spcPct val="0"/>
        </a:spcAft>
        <a:defRPr sz="4400">
          <a:solidFill>
            <a:srgbClr val="0071BC"/>
          </a:solidFill>
          <a:latin typeface="Gill Sans MT" pitchFamily="34" charset="0"/>
        </a:defRPr>
      </a:lvl5pPr>
      <a:lvl6pPr marL="457200" algn="ctr" rtl="0" fontAlgn="base">
        <a:spcBef>
          <a:spcPct val="0"/>
        </a:spcBef>
        <a:spcAft>
          <a:spcPct val="0"/>
        </a:spcAft>
        <a:defRPr sz="4400">
          <a:solidFill>
            <a:srgbClr val="0071BC"/>
          </a:solidFill>
          <a:latin typeface="Gill Sans MT" pitchFamily="34" charset="0"/>
        </a:defRPr>
      </a:lvl6pPr>
      <a:lvl7pPr marL="914400" algn="ctr" rtl="0" fontAlgn="base">
        <a:spcBef>
          <a:spcPct val="0"/>
        </a:spcBef>
        <a:spcAft>
          <a:spcPct val="0"/>
        </a:spcAft>
        <a:defRPr sz="4400">
          <a:solidFill>
            <a:srgbClr val="0071BC"/>
          </a:solidFill>
          <a:latin typeface="Gill Sans MT" pitchFamily="34" charset="0"/>
        </a:defRPr>
      </a:lvl7pPr>
      <a:lvl8pPr marL="1371600" algn="ctr" rtl="0" fontAlgn="base">
        <a:spcBef>
          <a:spcPct val="0"/>
        </a:spcBef>
        <a:spcAft>
          <a:spcPct val="0"/>
        </a:spcAft>
        <a:defRPr sz="4400">
          <a:solidFill>
            <a:srgbClr val="0071BC"/>
          </a:solidFill>
          <a:latin typeface="Gill Sans MT" pitchFamily="34" charset="0"/>
        </a:defRPr>
      </a:lvl8pPr>
      <a:lvl9pPr marL="1828800" algn="ctr" rtl="0" fontAlgn="base">
        <a:spcBef>
          <a:spcPct val="0"/>
        </a:spcBef>
        <a:spcAft>
          <a:spcPct val="0"/>
        </a:spcAft>
        <a:defRPr sz="4400">
          <a:solidFill>
            <a:srgbClr val="0071BC"/>
          </a:solidFill>
          <a:latin typeface="Gill Sans MT" pitchFamily="34" charset="0"/>
        </a:defRPr>
      </a:lvl9pPr>
    </p:titleStyle>
    <p:bodyStyle>
      <a:lvl1pPr marL="342900" indent="-342900" algn="l" rtl="0" fontAlgn="base">
        <a:spcBef>
          <a:spcPct val="20000"/>
        </a:spcBef>
        <a:spcAft>
          <a:spcPct val="0"/>
        </a:spcAft>
        <a:buClr>
          <a:srgbClr val="0071BC"/>
        </a:buClr>
        <a:buChar char="•"/>
        <a:defRPr sz="3200">
          <a:solidFill>
            <a:schemeClr val="tx1"/>
          </a:solidFill>
          <a:latin typeface="+mn-lt"/>
          <a:ea typeface="+mn-ea"/>
          <a:cs typeface="+mn-cs"/>
        </a:defRPr>
      </a:lvl1pPr>
      <a:lvl2pPr marL="742950" indent="-285750" algn="l" rtl="0" fontAlgn="base">
        <a:spcBef>
          <a:spcPct val="20000"/>
        </a:spcBef>
        <a:spcAft>
          <a:spcPct val="0"/>
        </a:spcAft>
        <a:buClr>
          <a:srgbClr val="0071BC"/>
        </a:buClr>
        <a:buChar char="–"/>
        <a:defRPr sz="2800">
          <a:solidFill>
            <a:schemeClr val="tx1"/>
          </a:solidFill>
          <a:latin typeface="+mn-lt"/>
        </a:defRPr>
      </a:lvl2pPr>
      <a:lvl3pPr marL="1143000" indent="-228600" algn="l" rtl="0" fontAlgn="base">
        <a:spcBef>
          <a:spcPct val="20000"/>
        </a:spcBef>
        <a:spcAft>
          <a:spcPct val="0"/>
        </a:spcAft>
        <a:buClr>
          <a:srgbClr val="0071BC"/>
        </a:buClr>
        <a:buChar char="•"/>
        <a:defRPr sz="2400">
          <a:solidFill>
            <a:schemeClr val="tx1"/>
          </a:solidFill>
          <a:latin typeface="+mn-lt"/>
        </a:defRPr>
      </a:lvl3pPr>
      <a:lvl4pPr marL="1600200" indent="-228600" algn="l" rtl="0" fontAlgn="base">
        <a:spcBef>
          <a:spcPct val="20000"/>
        </a:spcBef>
        <a:spcAft>
          <a:spcPct val="0"/>
        </a:spcAft>
        <a:buClr>
          <a:srgbClr val="0071BC"/>
        </a:buClr>
        <a:buChar char="–"/>
        <a:defRPr sz="2000">
          <a:solidFill>
            <a:schemeClr val="tx1"/>
          </a:solidFill>
          <a:latin typeface="+mn-lt"/>
        </a:defRPr>
      </a:lvl4pPr>
      <a:lvl5pPr marL="2057400" indent="-228600" algn="l" rtl="0" fontAlgn="base">
        <a:spcBef>
          <a:spcPct val="20000"/>
        </a:spcBef>
        <a:spcAft>
          <a:spcPct val="0"/>
        </a:spcAft>
        <a:buClr>
          <a:srgbClr val="0071BC"/>
        </a:buClr>
        <a:buChar char="»"/>
        <a:defRPr sz="2000">
          <a:solidFill>
            <a:schemeClr val="tx1"/>
          </a:solidFill>
          <a:latin typeface="+mn-lt"/>
        </a:defRPr>
      </a:lvl5pPr>
      <a:lvl6pPr marL="2514600" indent="-228600" algn="l" rtl="0" fontAlgn="base">
        <a:spcBef>
          <a:spcPct val="20000"/>
        </a:spcBef>
        <a:spcAft>
          <a:spcPct val="0"/>
        </a:spcAft>
        <a:buClr>
          <a:srgbClr val="0071BC"/>
        </a:buClr>
        <a:buChar char="»"/>
        <a:defRPr sz="2000">
          <a:solidFill>
            <a:schemeClr val="tx1"/>
          </a:solidFill>
          <a:latin typeface="+mn-lt"/>
        </a:defRPr>
      </a:lvl6pPr>
      <a:lvl7pPr marL="2971800" indent="-228600" algn="l" rtl="0" fontAlgn="base">
        <a:spcBef>
          <a:spcPct val="20000"/>
        </a:spcBef>
        <a:spcAft>
          <a:spcPct val="0"/>
        </a:spcAft>
        <a:buClr>
          <a:srgbClr val="0071BC"/>
        </a:buClr>
        <a:buChar char="»"/>
        <a:defRPr sz="2000">
          <a:solidFill>
            <a:schemeClr val="tx1"/>
          </a:solidFill>
          <a:latin typeface="+mn-lt"/>
        </a:defRPr>
      </a:lvl7pPr>
      <a:lvl8pPr marL="3429000" indent="-228600" algn="l" rtl="0" fontAlgn="base">
        <a:spcBef>
          <a:spcPct val="20000"/>
        </a:spcBef>
        <a:spcAft>
          <a:spcPct val="0"/>
        </a:spcAft>
        <a:buClr>
          <a:srgbClr val="0071BC"/>
        </a:buClr>
        <a:buChar char="»"/>
        <a:defRPr sz="2000">
          <a:solidFill>
            <a:schemeClr val="tx1"/>
          </a:solidFill>
          <a:latin typeface="+mn-lt"/>
        </a:defRPr>
      </a:lvl8pPr>
      <a:lvl9pPr marL="3886200" indent="-228600" algn="l" rtl="0" fontAlgn="base">
        <a:spcBef>
          <a:spcPct val="20000"/>
        </a:spcBef>
        <a:spcAft>
          <a:spcPct val="0"/>
        </a:spcAft>
        <a:buClr>
          <a:srgbClr val="0071BC"/>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census.gov/"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hyperlink" Target="http://www.census.gov/" TargetMode="Externa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www.census.gov/cps/data/cpstablecreator.html" TargetMode="External"/><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mailto:Liana.e.fox@census.gov" TargetMode="External"/><Relationship Id="rId2" Type="http://schemas.openxmlformats.org/officeDocument/2006/relationships/hyperlink" Target="mailto:trudi.j.renwick@census.gov" TargetMode="External"/><Relationship Id="rId1" Type="http://schemas.openxmlformats.org/officeDocument/2006/relationships/slideLayout" Target="../slideLayouts/slideLayout2.xml"/><Relationship Id="rId4" Type="http://schemas.openxmlformats.org/officeDocument/2006/relationships/hyperlink" Target="http://www.census.gov/hhes/povmeas/index.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Autofit/>
          </a:bodyPr>
          <a:lstStyle/>
          <a:p>
            <a:r>
              <a:rPr lang="en-US" sz="3200" dirty="0" smtClean="0"/>
              <a:t>Understanding the Supplemental Poverty</a:t>
            </a:r>
            <a:r>
              <a:rPr lang="en-US" sz="3200" dirty="0"/>
              <a:t> </a:t>
            </a:r>
            <a:r>
              <a:rPr lang="en-US" sz="3200" dirty="0" smtClean="0"/>
              <a:t>Measure</a:t>
            </a:r>
            <a:endParaRPr lang="en-US" sz="3200" dirty="0"/>
          </a:p>
        </p:txBody>
      </p:sp>
      <p:sp>
        <p:nvSpPr>
          <p:cNvPr id="2" name="Text Placeholder 1"/>
          <p:cNvSpPr>
            <a:spLocks noGrp="1"/>
          </p:cNvSpPr>
          <p:nvPr>
            <p:ph type="subTitle" idx="1"/>
          </p:nvPr>
        </p:nvSpPr>
        <p:spPr/>
        <p:txBody>
          <a:bodyPr>
            <a:normAutofit/>
          </a:bodyPr>
          <a:lstStyle/>
          <a:p>
            <a:r>
              <a:rPr lang="en-US" dirty="0" smtClean="0"/>
              <a:t>Trudi Renwick &amp; Liana Fox</a:t>
            </a:r>
          </a:p>
          <a:p>
            <a:r>
              <a:rPr lang="en-US" dirty="0" smtClean="0"/>
              <a:t>U.S. Census Bureau</a:t>
            </a:r>
            <a:endParaRPr lang="en-US" dirty="0"/>
          </a:p>
        </p:txBody>
      </p:sp>
    </p:spTree>
    <p:extLst>
      <p:ext uri="{BB962C8B-B14F-4D97-AF65-F5344CB8AC3E}">
        <p14:creationId xmlns:p14="http://schemas.microsoft.com/office/powerpoint/2010/main" val="3301602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04022544"/>
              </p:ext>
            </p:extLst>
          </p:nvPr>
        </p:nvGraphicFramePr>
        <p:xfrm>
          <a:off x="381000" y="609600"/>
          <a:ext cx="8610601" cy="5749810"/>
        </p:xfrm>
        <a:graphic>
          <a:graphicData uri="http://schemas.openxmlformats.org/drawingml/2006/table">
            <a:tbl>
              <a:tblPr/>
              <a:tblGrid>
                <a:gridCol w="1447800"/>
                <a:gridCol w="3048000"/>
                <a:gridCol w="4114801"/>
              </a:tblGrid>
              <a:tr h="533400">
                <a:tc gridSpan="3">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2000" b="1" i="0" u="none" strike="noStrike" dirty="0" smtClean="0">
                          <a:solidFill>
                            <a:srgbClr val="000000"/>
                          </a:solidFill>
                          <a:latin typeface="Calibri"/>
                        </a:rPr>
                        <a:t> Poverty Measure Concepts:</a:t>
                      </a:r>
                      <a:r>
                        <a:rPr lang="en-US" sz="2000" b="1" i="0" u="none" strike="noStrike" baseline="0" dirty="0" smtClean="0">
                          <a:solidFill>
                            <a:srgbClr val="000000"/>
                          </a:solidFill>
                          <a:latin typeface="Calibri"/>
                        </a:rPr>
                        <a:t> </a:t>
                      </a:r>
                      <a:r>
                        <a:rPr lang="en-US" sz="2000" b="1" i="0" u="none" strike="noStrike" baseline="0" dirty="0" smtClean="0">
                          <a:solidFill>
                            <a:srgbClr val="000000"/>
                          </a:solidFill>
                          <a:latin typeface="+mn-lt"/>
                        </a:rPr>
                        <a:t>Official vs Supplemental Poverty Measure</a:t>
                      </a:r>
                      <a:endParaRPr lang="en-US" sz="2000" b="1" i="0" u="none" strike="noStrike" baseline="0" dirty="0" smtClean="0">
                        <a:solidFill>
                          <a:srgbClr val="000000"/>
                        </a:solidFill>
                        <a:latin typeface="Calibri"/>
                      </a:endParaRPr>
                    </a:p>
                    <a:p>
                      <a:pPr algn="l" fontAlgn="b"/>
                      <a:endParaRPr lang="en-US" sz="500" b="1" i="0" u="none" strike="noStrike" baseline="0" dirty="0" smtClean="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70090">
                <a:tc>
                  <a:txBody>
                    <a:bodyPr/>
                    <a:lstStyle/>
                    <a:p>
                      <a:pPr algn="l" fontAlgn="b"/>
                      <a:endParaRPr lang="en-US" sz="1800" b="0" i="0" u="none" strike="noStrike" dirty="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Official</a:t>
                      </a:r>
                      <a:endParaRPr lang="en-US" sz="1800" b="1" i="0" u="none" strike="noStrike" dirty="0">
                        <a:solidFill>
                          <a:srgbClr val="000000"/>
                        </a:solidFill>
                        <a:latin typeface="Calibri"/>
                      </a:endParaRPr>
                    </a:p>
                  </a:txBody>
                  <a:tcPr marL="6819" marR="6819" marT="6819"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SPM</a:t>
                      </a:r>
                      <a:endParaRPr lang="en-US" sz="1800" b="1" i="0" u="none" strike="noStrike" dirty="0">
                        <a:solidFill>
                          <a:srgbClr val="000000"/>
                        </a:solidFill>
                        <a:latin typeface="Calibri"/>
                      </a:endParaRPr>
                    </a:p>
                  </a:txBody>
                  <a:tcPr marL="6819" marR="6819" marT="6819"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r>
              <a:tr h="370090">
                <a:tc>
                  <a:txBody>
                    <a:bodyPr/>
                    <a:lstStyle/>
                    <a:p>
                      <a:pPr algn="l" fontAlgn="b"/>
                      <a:r>
                        <a:rPr lang="en-US" sz="1800" b="0" i="0" u="none" strike="noStrike" dirty="0" smtClean="0">
                          <a:solidFill>
                            <a:srgbClr val="000000"/>
                          </a:solidFill>
                          <a:latin typeface="Calibri"/>
                        </a:rPr>
                        <a:t>Measurement units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smtClean="0">
                          <a:solidFill>
                            <a:srgbClr val="000000"/>
                          </a:solidFill>
                          <a:latin typeface="Calibri"/>
                        </a:rPr>
                        <a:t>Family</a:t>
                      </a:r>
                      <a:r>
                        <a:rPr lang="en-US" sz="1800" b="0" i="0" u="none" strike="noStrike" baseline="0" dirty="0" smtClean="0">
                          <a:solidFill>
                            <a:srgbClr val="000000"/>
                          </a:solidFill>
                          <a:latin typeface="Calibri"/>
                        </a:rPr>
                        <a:t> only</a:t>
                      </a: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smtClean="0">
                          <a:solidFill>
                            <a:srgbClr val="000000"/>
                          </a:solidFill>
                          <a:latin typeface="Calibri"/>
                        </a:rPr>
                        <a:t>OPM</a:t>
                      </a:r>
                      <a:r>
                        <a:rPr lang="en-US" sz="1800" b="0" i="0" u="none" strike="noStrike" baseline="0" dirty="0" smtClean="0">
                          <a:solidFill>
                            <a:srgbClr val="000000"/>
                          </a:solidFill>
                          <a:latin typeface="Calibri"/>
                        </a:rPr>
                        <a:t> plus unmarried partners, unrelated children and foster children</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70090">
                <a:tc>
                  <a:txBody>
                    <a:bodyPr/>
                    <a:lstStyle/>
                    <a:p>
                      <a:pPr algn="l" fontAlgn="b"/>
                      <a:r>
                        <a:rPr lang="en-US" sz="1800" b="0" i="0" u="none" strike="noStrike" dirty="0" smtClean="0">
                          <a:solidFill>
                            <a:srgbClr val="000000"/>
                          </a:solidFill>
                          <a:latin typeface="Calibri"/>
                        </a:rPr>
                        <a:t>Poverty threshold</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3 times</a:t>
                      </a:r>
                      <a:r>
                        <a:rPr lang="en-US" sz="1800" b="0" i="0" u="none" strike="noStrike" baseline="0" dirty="0" smtClean="0">
                          <a:solidFill>
                            <a:srgbClr val="000000"/>
                          </a:solidFill>
                          <a:latin typeface="Calibri"/>
                        </a:rPr>
                        <a:t> minimally adequate food diet in 1960s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30</a:t>
                      </a:r>
                      <a:r>
                        <a:rPr lang="en-US" sz="1800" b="0" i="0" u="none" strike="noStrike" baseline="30000" dirty="0" smtClean="0">
                          <a:solidFill>
                            <a:srgbClr val="000000"/>
                          </a:solidFill>
                          <a:latin typeface="Calibri"/>
                        </a:rPr>
                        <a:t>th</a:t>
                      </a:r>
                      <a:r>
                        <a:rPr lang="en-US" sz="1800" b="0" i="0" u="none" strike="noStrike" dirty="0" smtClean="0">
                          <a:solidFill>
                            <a:srgbClr val="000000"/>
                          </a:solidFill>
                          <a:latin typeface="Calibri"/>
                        </a:rPr>
                        <a:t>-36</a:t>
                      </a:r>
                      <a:r>
                        <a:rPr lang="en-US" sz="1800" b="0" i="0" u="none" strike="noStrike" baseline="30000" dirty="0" smtClean="0">
                          <a:solidFill>
                            <a:srgbClr val="000000"/>
                          </a:solidFill>
                          <a:latin typeface="Calibri"/>
                        </a:rPr>
                        <a:t>th</a:t>
                      </a:r>
                      <a:r>
                        <a:rPr lang="en-US" sz="1800" b="0" i="0" u="none" strike="noStrike" dirty="0" smtClean="0">
                          <a:solidFill>
                            <a:srgbClr val="000000"/>
                          </a:solidFill>
                          <a:latin typeface="Calibri"/>
                        </a:rPr>
                        <a:t>  percentile</a:t>
                      </a:r>
                      <a:r>
                        <a:rPr lang="en-US" sz="1800" b="0" i="0" u="none" strike="noStrike" baseline="0" dirty="0" smtClean="0">
                          <a:solidFill>
                            <a:srgbClr val="000000"/>
                          </a:solidFill>
                          <a:latin typeface="Calibri"/>
                        </a:rPr>
                        <a:t> of expenditures on food, clothing, shelter and utilities (+ 20%)</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40404">
                <a:tc>
                  <a:txBody>
                    <a:bodyPr/>
                    <a:lstStyle/>
                    <a:p>
                      <a:pPr algn="l" fontAlgn="b"/>
                      <a:r>
                        <a:rPr lang="en-US" sz="1800" b="0" i="0" u="none" strike="noStrike" dirty="0" smtClean="0">
                          <a:solidFill>
                            <a:srgbClr val="000000"/>
                          </a:solidFill>
                          <a:latin typeface="Calibri"/>
                        </a:rPr>
                        <a:t>Threshold adjustments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090">
                <a:tc>
                  <a:txBody>
                    <a:bodyPr/>
                    <a:lstStyle/>
                    <a:p>
                      <a:pPr algn="l" fontAlgn="b"/>
                      <a:r>
                        <a:rPr lang="en-US" sz="1800" b="0" i="0" u="none" strike="noStrike" dirty="0" smtClean="0">
                          <a:solidFill>
                            <a:srgbClr val="000000"/>
                          </a:solidFill>
                          <a:latin typeface="Calibri"/>
                        </a:rPr>
                        <a:t>Updating thresholds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370090">
                <a:tc>
                  <a:txBody>
                    <a:bodyPr/>
                    <a:lstStyle/>
                    <a:p>
                      <a:pPr algn="l" fontAlgn="b"/>
                      <a:r>
                        <a:rPr lang="en-US" sz="1800" b="0" i="0" u="none" strike="noStrike" dirty="0" smtClean="0">
                          <a:solidFill>
                            <a:srgbClr val="000000"/>
                          </a:solidFill>
                          <a:latin typeface="Calibri"/>
                        </a:rPr>
                        <a:t>Resource measure</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32845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74064943"/>
              </p:ext>
            </p:extLst>
          </p:nvPr>
        </p:nvGraphicFramePr>
        <p:xfrm>
          <a:off x="381000" y="609600"/>
          <a:ext cx="8610601" cy="5749810"/>
        </p:xfrm>
        <a:graphic>
          <a:graphicData uri="http://schemas.openxmlformats.org/drawingml/2006/table">
            <a:tbl>
              <a:tblPr/>
              <a:tblGrid>
                <a:gridCol w="1447800"/>
                <a:gridCol w="3048000"/>
                <a:gridCol w="4114801"/>
              </a:tblGrid>
              <a:tr h="533400">
                <a:tc gridSpan="3">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2000" b="1" i="0" u="none" strike="noStrike" dirty="0" smtClean="0">
                          <a:solidFill>
                            <a:srgbClr val="000000"/>
                          </a:solidFill>
                          <a:latin typeface="Calibri"/>
                        </a:rPr>
                        <a:t> Poverty Measure Concepts:</a:t>
                      </a:r>
                      <a:r>
                        <a:rPr lang="en-US" sz="2000" b="1" i="0" u="none" strike="noStrike" baseline="0" dirty="0" smtClean="0">
                          <a:solidFill>
                            <a:srgbClr val="000000"/>
                          </a:solidFill>
                          <a:latin typeface="Calibri"/>
                        </a:rPr>
                        <a:t> </a:t>
                      </a:r>
                      <a:r>
                        <a:rPr lang="en-US" sz="2000" b="1" i="0" u="none" strike="noStrike" baseline="0" dirty="0" smtClean="0">
                          <a:solidFill>
                            <a:srgbClr val="000000"/>
                          </a:solidFill>
                          <a:latin typeface="+mn-lt"/>
                        </a:rPr>
                        <a:t>Official vs Supplemental Poverty Measure</a:t>
                      </a:r>
                      <a:endParaRPr lang="en-US" sz="2000" b="1" i="0" u="none" strike="noStrike" baseline="0" dirty="0" smtClean="0">
                        <a:solidFill>
                          <a:srgbClr val="000000"/>
                        </a:solidFill>
                        <a:latin typeface="Calibri"/>
                      </a:endParaRPr>
                    </a:p>
                    <a:p>
                      <a:pPr algn="l" fontAlgn="b"/>
                      <a:endParaRPr lang="en-US" sz="500" b="1" i="0" u="none" strike="noStrike" baseline="0" dirty="0" smtClean="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70090">
                <a:tc>
                  <a:txBody>
                    <a:bodyPr/>
                    <a:lstStyle/>
                    <a:p>
                      <a:pPr algn="l" fontAlgn="b"/>
                      <a:endParaRPr lang="en-US" sz="1800" b="0" i="0" u="none" strike="noStrike" dirty="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Official</a:t>
                      </a:r>
                      <a:endParaRPr lang="en-US" sz="1800" b="1" i="0" u="none" strike="noStrike" dirty="0">
                        <a:solidFill>
                          <a:srgbClr val="000000"/>
                        </a:solidFill>
                        <a:latin typeface="Calibri"/>
                      </a:endParaRPr>
                    </a:p>
                  </a:txBody>
                  <a:tcPr marL="6819" marR="6819" marT="6819"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SPM</a:t>
                      </a:r>
                      <a:endParaRPr lang="en-US" sz="1800" b="1" i="0" u="none" strike="noStrike" dirty="0">
                        <a:solidFill>
                          <a:srgbClr val="000000"/>
                        </a:solidFill>
                        <a:latin typeface="Calibri"/>
                      </a:endParaRPr>
                    </a:p>
                  </a:txBody>
                  <a:tcPr marL="6819" marR="6819" marT="6819"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r>
              <a:tr h="370090">
                <a:tc>
                  <a:txBody>
                    <a:bodyPr/>
                    <a:lstStyle/>
                    <a:p>
                      <a:pPr algn="l" fontAlgn="b"/>
                      <a:r>
                        <a:rPr lang="en-US" sz="1800" b="0" i="0" u="none" strike="noStrike" dirty="0" smtClean="0">
                          <a:solidFill>
                            <a:srgbClr val="000000"/>
                          </a:solidFill>
                          <a:latin typeface="Calibri"/>
                        </a:rPr>
                        <a:t>Measurement units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smtClean="0">
                          <a:solidFill>
                            <a:srgbClr val="000000"/>
                          </a:solidFill>
                          <a:latin typeface="Calibri"/>
                        </a:rPr>
                        <a:t>Family</a:t>
                      </a:r>
                      <a:r>
                        <a:rPr lang="en-US" sz="1800" b="0" i="0" u="none" strike="noStrike" baseline="0" dirty="0" smtClean="0">
                          <a:solidFill>
                            <a:srgbClr val="000000"/>
                          </a:solidFill>
                          <a:latin typeface="Calibri"/>
                        </a:rPr>
                        <a:t> only</a:t>
                      </a: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smtClean="0">
                          <a:solidFill>
                            <a:srgbClr val="000000"/>
                          </a:solidFill>
                          <a:latin typeface="Calibri"/>
                        </a:rPr>
                        <a:t>OPM</a:t>
                      </a:r>
                      <a:r>
                        <a:rPr lang="en-US" sz="1800" b="0" i="0" u="none" strike="noStrike" baseline="0" dirty="0" smtClean="0">
                          <a:solidFill>
                            <a:srgbClr val="000000"/>
                          </a:solidFill>
                          <a:latin typeface="Calibri"/>
                        </a:rPr>
                        <a:t> plus unmarried partners, unrelated children and foster children</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70090">
                <a:tc>
                  <a:txBody>
                    <a:bodyPr/>
                    <a:lstStyle/>
                    <a:p>
                      <a:pPr algn="l" fontAlgn="b"/>
                      <a:r>
                        <a:rPr lang="en-US" sz="1800" b="0" i="0" u="none" strike="noStrike" dirty="0" smtClean="0">
                          <a:solidFill>
                            <a:srgbClr val="000000"/>
                          </a:solidFill>
                          <a:latin typeface="Calibri"/>
                        </a:rPr>
                        <a:t>Poverty threshold</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3 times</a:t>
                      </a:r>
                      <a:r>
                        <a:rPr lang="en-US" sz="1800" b="0" i="0" u="none" strike="noStrike" baseline="0" dirty="0" smtClean="0">
                          <a:solidFill>
                            <a:srgbClr val="000000"/>
                          </a:solidFill>
                          <a:latin typeface="Calibri"/>
                        </a:rPr>
                        <a:t> minimally adequate food diet in 1960s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30</a:t>
                      </a:r>
                      <a:r>
                        <a:rPr lang="en-US" sz="1800" b="0" i="0" u="none" strike="noStrike" baseline="30000" dirty="0" smtClean="0">
                          <a:solidFill>
                            <a:srgbClr val="000000"/>
                          </a:solidFill>
                          <a:latin typeface="Calibri"/>
                        </a:rPr>
                        <a:t>th</a:t>
                      </a:r>
                      <a:r>
                        <a:rPr lang="en-US" sz="1800" b="0" i="0" u="none" strike="noStrike" dirty="0" smtClean="0">
                          <a:solidFill>
                            <a:srgbClr val="000000"/>
                          </a:solidFill>
                          <a:latin typeface="Calibri"/>
                        </a:rPr>
                        <a:t>-36</a:t>
                      </a:r>
                      <a:r>
                        <a:rPr lang="en-US" sz="1800" b="0" i="0" u="none" strike="noStrike" baseline="30000" dirty="0" smtClean="0">
                          <a:solidFill>
                            <a:srgbClr val="000000"/>
                          </a:solidFill>
                          <a:latin typeface="Calibri"/>
                        </a:rPr>
                        <a:t>th</a:t>
                      </a:r>
                      <a:r>
                        <a:rPr lang="en-US" sz="1800" b="0" i="0" u="none" strike="noStrike" dirty="0" smtClean="0">
                          <a:solidFill>
                            <a:srgbClr val="000000"/>
                          </a:solidFill>
                          <a:latin typeface="Calibri"/>
                        </a:rPr>
                        <a:t>  percentile</a:t>
                      </a:r>
                      <a:r>
                        <a:rPr lang="en-US" sz="1800" b="0" i="0" u="none" strike="noStrike" baseline="0" dirty="0" smtClean="0">
                          <a:solidFill>
                            <a:srgbClr val="000000"/>
                          </a:solidFill>
                          <a:latin typeface="Calibri"/>
                        </a:rPr>
                        <a:t> of expenditures on food, clothing, shelter and utilities (+ 20%)</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40404">
                <a:tc>
                  <a:txBody>
                    <a:bodyPr/>
                    <a:lstStyle/>
                    <a:p>
                      <a:pPr algn="l" fontAlgn="b"/>
                      <a:r>
                        <a:rPr lang="en-US" sz="1800" b="0" i="0" u="none" strike="noStrike" dirty="0" smtClean="0">
                          <a:solidFill>
                            <a:srgbClr val="000000"/>
                          </a:solidFill>
                          <a:latin typeface="Calibri"/>
                        </a:rPr>
                        <a:t>Threshold adjustments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Vary by family size, composition and age of householder</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Geographic adjustments for differences in housing costs and equivalence scale</a:t>
                      </a:r>
                      <a:r>
                        <a:rPr lang="en-US" sz="1800" b="0" i="0" u="none" strike="noStrike" baseline="0" dirty="0" smtClean="0">
                          <a:solidFill>
                            <a:srgbClr val="000000"/>
                          </a:solidFill>
                          <a:latin typeface="Calibri"/>
                        </a:rPr>
                        <a:t> for family size and comp. Three separate thresholds by housing status</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090">
                <a:tc>
                  <a:txBody>
                    <a:bodyPr/>
                    <a:lstStyle/>
                    <a:p>
                      <a:pPr algn="l" fontAlgn="b"/>
                      <a:r>
                        <a:rPr lang="en-US" sz="1800" b="0" i="0" u="none" strike="noStrike" dirty="0" smtClean="0">
                          <a:solidFill>
                            <a:srgbClr val="000000"/>
                          </a:solidFill>
                          <a:latin typeface="Calibri"/>
                        </a:rPr>
                        <a:t>Updating thresholds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370090">
                <a:tc>
                  <a:txBody>
                    <a:bodyPr/>
                    <a:lstStyle/>
                    <a:p>
                      <a:pPr algn="l" fontAlgn="b"/>
                      <a:r>
                        <a:rPr lang="en-US" sz="1800" b="0" i="0" u="none" strike="noStrike" dirty="0" smtClean="0">
                          <a:solidFill>
                            <a:srgbClr val="000000"/>
                          </a:solidFill>
                          <a:latin typeface="Calibri"/>
                        </a:rPr>
                        <a:t>Resource measure</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70397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9963187"/>
              </p:ext>
            </p:extLst>
          </p:nvPr>
        </p:nvGraphicFramePr>
        <p:xfrm>
          <a:off x="381000" y="609600"/>
          <a:ext cx="8610601" cy="5749810"/>
        </p:xfrm>
        <a:graphic>
          <a:graphicData uri="http://schemas.openxmlformats.org/drawingml/2006/table">
            <a:tbl>
              <a:tblPr/>
              <a:tblGrid>
                <a:gridCol w="1447800"/>
                <a:gridCol w="3048000"/>
                <a:gridCol w="4114801"/>
              </a:tblGrid>
              <a:tr h="533400">
                <a:tc gridSpan="3">
                  <a:txBody>
                    <a:bodyPr/>
                    <a:lstStyle/>
                    <a:p>
                      <a:pPr algn="l" fontAlgn="b"/>
                      <a:r>
                        <a:rPr lang="en-US" sz="2000" b="1" i="0" u="none" strike="noStrike" dirty="0" smtClean="0">
                          <a:solidFill>
                            <a:srgbClr val="000000"/>
                          </a:solidFill>
                          <a:latin typeface="Calibri"/>
                        </a:rPr>
                        <a:t> Poverty Measure Concepts:</a:t>
                      </a:r>
                      <a:r>
                        <a:rPr lang="en-US" sz="2000" b="1" i="0" u="none" strike="noStrike" baseline="0" dirty="0" smtClean="0">
                          <a:solidFill>
                            <a:srgbClr val="000000"/>
                          </a:solidFill>
                          <a:latin typeface="+mn-lt"/>
                        </a:rPr>
                        <a:t> Official vs Supplemental Poverty Measure</a:t>
                      </a:r>
                    </a:p>
                    <a:p>
                      <a:pPr algn="l" fontAlgn="b"/>
                      <a:endParaRPr lang="en-US" sz="500" b="1" i="0" u="none" strike="noStrike" baseline="0" dirty="0" smtClean="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70090">
                <a:tc>
                  <a:txBody>
                    <a:bodyPr/>
                    <a:lstStyle/>
                    <a:p>
                      <a:pPr algn="l" fontAlgn="b"/>
                      <a:endParaRPr lang="en-US" sz="1800" b="0" i="0" u="none" strike="noStrike" dirty="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Official</a:t>
                      </a:r>
                      <a:endParaRPr lang="en-US" sz="1800" b="1" i="0" u="none" strike="noStrike" dirty="0">
                        <a:solidFill>
                          <a:srgbClr val="000000"/>
                        </a:solidFill>
                        <a:latin typeface="Calibri"/>
                      </a:endParaRPr>
                    </a:p>
                  </a:txBody>
                  <a:tcPr marL="6819" marR="6819" marT="6819"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SPM</a:t>
                      </a:r>
                      <a:endParaRPr lang="en-US" sz="1800" b="1" i="0" u="none" strike="noStrike" dirty="0">
                        <a:solidFill>
                          <a:srgbClr val="000000"/>
                        </a:solidFill>
                        <a:latin typeface="Calibri"/>
                      </a:endParaRPr>
                    </a:p>
                  </a:txBody>
                  <a:tcPr marL="6819" marR="6819" marT="6819"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r>
              <a:tr h="370090">
                <a:tc>
                  <a:txBody>
                    <a:bodyPr/>
                    <a:lstStyle/>
                    <a:p>
                      <a:pPr algn="l" fontAlgn="b"/>
                      <a:r>
                        <a:rPr lang="en-US" sz="1800" b="0" i="0" u="none" strike="noStrike" dirty="0" smtClean="0">
                          <a:solidFill>
                            <a:srgbClr val="000000"/>
                          </a:solidFill>
                          <a:latin typeface="Calibri"/>
                        </a:rPr>
                        <a:t>Measurement units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smtClean="0">
                          <a:solidFill>
                            <a:srgbClr val="000000"/>
                          </a:solidFill>
                          <a:latin typeface="Calibri"/>
                        </a:rPr>
                        <a:t>Family</a:t>
                      </a:r>
                      <a:r>
                        <a:rPr lang="en-US" sz="1800" b="0" i="0" u="none" strike="noStrike" baseline="0" dirty="0" smtClean="0">
                          <a:solidFill>
                            <a:srgbClr val="000000"/>
                          </a:solidFill>
                          <a:latin typeface="Calibri"/>
                        </a:rPr>
                        <a:t> only</a:t>
                      </a: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smtClean="0">
                          <a:solidFill>
                            <a:srgbClr val="000000"/>
                          </a:solidFill>
                          <a:latin typeface="Calibri"/>
                        </a:rPr>
                        <a:t>OPM</a:t>
                      </a:r>
                      <a:r>
                        <a:rPr lang="en-US" sz="1800" b="0" i="0" u="none" strike="noStrike" baseline="0" dirty="0" smtClean="0">
                          <a:solidFill>
                            <a:srgbClr val="000000"/>
                          </a:solidFill>
                          <a:latin typeface="Calibri"/>
                        </a:rPr>
                        <a:t> plus unmarried partners, unrelated children and foster children</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70090">
                <a:tc>
                  <a:txBody>
                    <a:bodyPr/>
                    <a:lstStyle/>
                    <a:p>
                      <a:pPr algn="l" fontAlgn="b"/>
                      <a:r>
                        <a:rPr lang="en-US" sz="1800" b="0" i="0" u="none" strike="noStrike" dirty="0" smtClean="0">
                          <a:solidFill>
                            <a:srgbClr val="000000"/>
                          </a:solidFill>
                          <a:latin typeface="Calibri"/>
                        </a:rPr>
                        <a:t>Poverty threshold</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3 times</a:t>
                      </a:r>
                      <a:r>
                        <a:rPr lang="en-US" sz="1800" b="0" i="0" u="none" strike="noStrike" baseline="0" dirty="0" smtClean="0">
                          <a:solidFill>
                            <a:srgbClr val="000000"/>
                          </a:solidFill>
                          <a:latin typeface="Calibri"/>
                        </a:rPr>
                        <a:t> minimally adequate food diet in 1960s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30</a:t>
                      </a:r>
                      <a:r>
                        <a:rPr lang="en-US" sz="1800" b="0" i="0" u="none" strike="noStrike" baseline="30000" dirty="0" smtClean="0">
                          <a:solidFill>
                            <a:srgbClr val="000000"/>
                          </a:solidFill>
                          <a:latin typeface="Calibri"/>
                        </a:rPr>
                        <a:t>th</a:t>
                      </a:r>
                      <a:r>
                        <a:rPr lang="en-US" sz="1800" b="0" i="0" u="none" strike="noStrike" dirty="0" smtClean="0">
                          <a:solidFill>
                            <a:srgbClr val="000000"/>
                          </a:solidFill>
                          <a:latin typeface="Calibri"/>
                        </a:rPr>
                        <a:t>-36</a:t>
                      </a:r>
                      <a:r>
                        <a:rPr lang="en-US" sz="1800" b="0" i="0" u="none" strike="noStrike" baseline="30000" dirty="0" smtClean="0">
                          <a:solidFill>
                            <a:srgbClr val="000000"/>
                          </a:solidFill>
                          <a:latin typeface="Calibri"/>
                        </a:rPr>
                        <a:t>th</a:t>
                      </a:r>
                      <a:r>
                        <a:rPr lang="en-US" sz="1800" b="0" i="0" u="none" strike="noStrike" dirty="0" smtClean="0">
                          <a:solidFill>
                            <a:srgbClr val="000000"/>
                          </a:solidFill>
                          <a:latin typeface="Calibri"/>
                        </a:rPr>
                        <a:t>  percentile</a:t>
                      </a:r>
                      <a:r>
                        <a:rPr lang="en-US" sz="1800" b="0" i="0" u="none" strike="noStrike" baseline="0" dirty="0" smtClean="0">
                          <a:solidFill>
                            <a:srgbClr val="000000"/>
                          </a:solidFill>
                          <a:latin typeface="Calibri"/>
                        </a:rPr>
                        <a:t> of expenditures on food, clothing, shelter and utilities (+ 20%)</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40404">
                <a:tc>
                  <a:txBody>
                    <a:bodyPr/>
                    <a:lstStyle/>
                    <a:p>
                      <a:pPr algn="l" fontAlgn="b"/>
                      <a:r>
                        <a:rPr lang="en-US" sz="1800" b="0" i="0" u="none" strike="noStrike" dirty="0" smtClean="0">
                          <a:solidFill>
                            <a:srgbClr val="000000"/>
                          </a:solidFill>
                          <a:latin typeface="Calibri"/>
                        </a:rPr>
                        <a:t>Threshold adjustments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Vary by family size, composition and age of householder</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Geographic adjustments for differences in housing costs and equivalence scale</a:t>
                      </a:r>
                      <a:r>
                        <a:rPr lang="en-US" sz="1800" b="0" i="0" u="none" strike="noStrike" baseline="0" dirty="0" smtClean="0">
                          <a:solidFill>
                            <a:srgbClr val="000000"/>
                          </a:solidFill>
                          <a:latin typeface="Calibri"/>
                        </a:rPr>
                        <a:t> for family size and comp. Three separate thresholds by housing status</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090">
                <a:tc>
                  <a:txBody>
                    <a:bodyPr/>
                    <a:lstStyle/>
                    <a:p>
                      <a:pPr algn="l" fontAlgn="b"/>
                      <a:r>
                        <a:rPr lang="en-US" sz="1800" b="0" i="0" u="none" strike="noStrike" dirty="0" smtClean="0">
                          <a:solidFill>
                            <a:srgbClr val="000000"/>
                          </a:solidFill>
                          <a:latin typeface="Calibri"/>
                        </a:rPr>
                        <a:t>Updating thresholds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Consumer Price Index (CPI-U)</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Five</a:t>
                      </a:r>
                      <a:r>
                        <a:rPr lang="en-US" sz="1800" b="0" i="0" u="none" strike="noStrike" baseline="0" dirty="0" smtClean="0">
                          <a:solidFill>
                            <a:srgbClr val="000000"/>
                          </a:solidFill>
                          <a:latin typeface="Calibri"/>
                        </a:rPr>
                        <a:t> year moving avg. of expenditures</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370090">
                <a:tc>
                  <a:txBody>
                    <a:bodyPr/>
                    <a:lstStyle/>
                    <a:p>
                      <a:pPr algn="l" fontAlgn="b"/>
                      <a:r>
                        <a:rPr lang="en-US" sz="1800" b="0" i="0" u="none" strike="noStrike" dirty="0" smtClean="0">
                          <a:solidFill>
                            <a:srgbClr val="000000"/>
                          </a:solidFill>
                          <a:latin typeface="Calibri"/>
                        </a:rPr>
                        <a:t>Resource measure</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87796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85622533"/>
              </p:ext>
            </p:extLst>
          </p:nvPr>
        </p:nvGraphicFramePr>
        <p:xfrm>
          <a:off x="381000" y="609600"/>
          <a:ext cx="8610601" cy="5749810"/>
        </p:xfrm>
        <a:graphic>
          <a:graphicData uri="http://schemas.openxmlformats.org/drawingml/2006/table">
            <a:tbl>
              <a:tblPr/>
              <a:tblGrid>
                <a:gridCol w="1447800"/>
                <a:gridCol w="3048000"/>
                <a:gridCol w="4114801"/>
              </a:tblGrid>
              <a:tr h="533400">
                <a:tc gridSpan="3">
                  <a:txBody>
                    <a:bodyPr/>
                    <a:lstStyle/>
                    <a:p>
                      <a:pPr algn="l" fontAlgn="b"/>
                      <a:r>
                        <a:rPr lang="en-US" sz="2000" b="1" i="0" u="none" strike="noStrike" dirty="0" smtClean="0">
                          <a:solidFill>
                            <a:srgbClr val="000000"/>
                          </a:solidFill>
                          <a:latin typeface="Calibri"/>
                        </a:rPr>
                        <a:t> Poverty Measure Concepts:</a:t>
                      </a:r>
                      <a:r>
                        <a:rPr lang="en-US" sz="2000" b="1" i="0" u="none" strike="noStrike" baseline="0" dirty="0" smtClean="0">
                          <a:solidFill>
                            <a:srgbClr val="000000"/>
                          </a:solidFill>
                          <a:latin typeface="Calibri"/>
                        </a:rPr>
                        <a:t> Official vs Supplemental Poverty Measure</a:t>
                      </a:r>
                    </a:p>
                    <a:p>
                      <a:pPr algn="l" fontAlgn="b"/>
                      <a:endParaRPr lang="en-US" sz="500" b="1" i="0" u="none" strike="noStrike" baseline="0" dirty="0" smtClean="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70090">
                <a:tc>
                  <a:txBody>
                    <a:bodyPr/>
                    <a:lstStyle/>
                    <a:p>
                      <a:pPr algn="l" fontAlgn="b"/>
                      <a:endParaRPr lang="en-US" sz="1800" b="0" i="0" u="none" strike="noStrike" dirty="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Official</a:t>
                      </a:r>
                      <a:endParaRPr lang="en-US" sz="1800" b="1" i="0" u="none" strike="noStrike" dirty="0">
                        <a:solidFill>
                          <a:srgbClr val="000000"/>
                        </a:solidFill>
                        <a:latin typeface="Calibri"/>
                      </a:endParaRPr>
                    </a:p>
                  </a:txBody>
                  <a:tcPr marL="6819" marR="6819" marT="6819"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SPM</a:t>
                      </a:r>
                      <a:endParaRPr lang="en-US" sz="1800" b="1" i="0" u="none" strike="noStrike" dirty="0">
                        <a:solidFill>
                          <a:srgbClr val="000000"/>
                        </a:solidFill>
                        <a:latin typeface="Calibri"/>
                      </a:endParaRPr>
                    </a:p>
                  </a:txBody>
                  <a:tcPr marL="6819" marR="6819" marT="6819"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r>
              <a:tr h="370090">
                <a:tc>
                  <a:txBody>
                    <a:bodyPr/>
                    <a:lstStyle/>
                    <a:p>
                      <a:pPr algn="l" fontAlgn="b"/>
                      <a:r>
                        <a:rPr lang="en-US" sz="1800" b="0" i="0" u="none" strike="noStrike" dirty="0" smtClean="0">
                          <a:solidFill>
                            <a:srgbClr val="000000"/>
                          </a:solidFill>
                          <a:latin typeface="Calibri"/>
                        </a:rPr>
                        <a:t>Measurement units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smtClean="0">
                          <a:solidFill>
                            <a:srgbClr val="000000"/>
                          </a:solidFill>
                          <a:latin typeface="Calibri"/>
                        </a:rPr>
                        <a:t>Family</a:t>
                      </a:r>
                      <a:r>
                        <a:rPr lang="en-US" sz="1800" b="0" i="0" u="none" strike="noStrike" baseline="0" dirty="0" smtClean="0">
                          <a:solidFill>
                            <a:srgbClr val="000000"/>
                          </a:solidFill>
                          <a:latin typeface="Calibri"/>
                        </a:rPr>
                        <a:t> only</a:t>
                      </a: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smtClean="0">
                          <a:solidFill>
                            <a:srgbClr val="000000"/>
                          </a:solidFill>
                          <a:latin typeface="Calibri"/>
                        </a:rPr>
                        <a:t>OPM</a:t>
                      </a:r>
                      <a:r>
                        <a:rPr lang="en-US" sz="1800" b="0" i="0" u="none" strike="noStrike" baseline="0" dirty="0" smtClean="0">
                          <a:solidFill>
                            <a:srgbClr val="000000"/>
                          </a:solidFill>
                          <a:latin typeface="Calibri"/>
                        </a:rPr>
                        <a:t> plus unmarried partners, unrelated children and foster children</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70090">
                <a:tc>
                  <a:txBody>
                    <a:bodyPr/>
                    <a:lstStyle/>
                    <a:p>
                      <a:pPr algn="l" fontAlgn="b"/>
                      <a:r>
                        <a:rPr lang="en-US" sz="1800" b="0" i="0" u="none" strike="noStrike" dirty="0" smtClean="0">
                          <a:solidFill>
                            <a:srgbClr val="000000"/>
                          </a:solidFill>
                          <a:latin typeface="Calibri"/>
                        </a:rPr>
                        <a:t>Poverty threshold</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3 times</a:t>
                      </a:r>
                      <a:r>
                        <a:rPr lang="en-US" sz="1800" b="0" i="0" u="none" strike="noStrike" baseline="0" dirty="0" smtClean="0">
                          <a:solidFill>
                            <a:srgbClr val="000000"/>
                          </a:solidFill>
                          <a:latin typeface="Calibri"/>
                        </a:rPr>
                        <a:t> minimally adequate food diet in 1960s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30</a:t>
                      </a:r>
                      <a:r>
                        <a:rPr lang="en-US" sz="1800" b="0" i="0" u="none" strike="noStrike" baseline="30000" dirty="0" smtClean="0">
                          <a:solidFill>
                            <a:srgbClr val="000000"/>
                          </a:solidFill>
                          <a:latin typeface="Calibri"/>
                        </a:rPr>
                        <a:t>th</a:t>
                      </a:r>
                      <a:r>
                        <a:rPr lang="en-US" sz="1800" b="0" i="0" u="none" strike="noStrike" dirty="0" smtClean="0">
                          <a:solidFill>
                            <a:srgbClr val="000000"/>
                          </a:solidFill>
                          <a:latin typeface="Calibri"/>
                        </a:rPr>
                        <a:t>-36</a:t>
                      </a:r>
                      <a:r>
                        <a:rPr lang="en-US" sz="1800" b="0" i="0" u="none" strike="noStrike" baseline="30000" dirty="0" smtClean="0">
                          <a:solidFill>
                            <a:srgbClr val="000000"/>
                          </a:solidFill>
                          <a:latin typeface="Calibri"/>
                        </a:rPr>
                        <a:t>th</a:t>
                      </a:r>
                      <a:r>
                        <a:rPr lang="en-US" sz="1800" b="0" i="0" u="none" strike="noStrike" dirty="0" smtClean="0">
                          <a:solidFill>
                            <a:srgbClr val="000000"/>
                          </a:solidFill>
                          <a:latin typeface="Calibri"/>
                        </a:rPr>
                        <a:t>  percentile</a:t>
                      </a:r>
                      <a:r>
                        <a:rPr lang="en-US" sz="1800" b="0" i="0" u="none" strike="noStrike" baseline="0" dirty="0" smtClean="0">
                          <a:solidFill>
                            <a:srgbClr val="000000"/>
                          </a:solidFill>
                          <a:latin typeface="Calibri"/>
                        </a:rPr>
                        <a:t> of expenditures on food, clothing, shelter and utilities (+ 20%)</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40404">
                <a:tc>
                  <a:txBody>
                    <a:bodyPr/>
                    <a:lstStyle/>
                    <a:p>
                      <a:pPr algn="l" fontAlgn="b"/>
                      <a:r>
                        <a:rPr lang="en-US" sz="1800" b="0" i="0" u="none" strike="noStrike" dirty="0" smtClean="0">
                          <a:solidFill>
                            <a:srgbClr val="000000"/>
                          </a:solidFill>
                          <a:latin typeface="Calibri"/>
                        </a:rPr>
                        <a:t>Threshold adjustments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Vary by family size, composition and age of householder</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Geographic adjustments for differences in housing costs and equivalence scale</a:t>
                      </a:r>
                      <a:r>
                        <a:rPr lang="en-US" sz="1800" b="0" i="0" u="none" strike="noStrike" baseline="0" dirty="0" smtClean="0">
                          <a:solidFill>
                            <a:srgbClr val="000000"/>
                          </a:solidFill>
                          <a:latin typeface="Calibri"/>
                        </a:rPr>
                        <a:t> for family size and comp. Three separate thresholds by housing status</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090">
                <a:tc>
                  <a:txBody>
                    <a:bodyPr/>
                    <a:lstStyle/>
                    <a:p>
                      <a:pPr algn="l" fontAlgn="b"/>
                      <a:r>
                        <a:rPr lang="en-US" sz="1800" b="0" i="0" u="none" strike="noStrike" dirty="0" smtClean="0">
                          <a:solidFill>
                            <a:srgbClr val="000000"/>
                          </a:solidFill>
                          <a:latin typeface="Calibri"/>
                        </a:rPr>
                        <a:t>Updating thresholds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Consumer Price Index (CPI-U)</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800" b="0" i="0" u="none" strike="noStrike" dirty="0" smtClean="0">
                          <a:solidFill>
                            <a:srgbClr val="000000"/>
                          </a:solidFill>
                          <a:latin typeface="Calibri"/>
                        </a:rPr>
                        <a:t>Five</a:t>
                      </a:r>
                      <a:r>
                        <a:rPr lang="en-US" sz="1800" b="0" i="0" u="none" strike="noStrike" baseline="0" dirty="0" smtClean="0">
                          <a:solidFill>
                            <a:srgbClr val="000000"/>
                          </a:solidFill>
                          <a:latin typeface="Calibri"/>
                        </a:rPr>
                        <a:t> year moving avg. of expenditures</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370090">
                <a:tc>
                  <a:txBody>
                    <a:bodyPr/>
                    <a:lstStyle/>
                    <a:p>
                      <a:pPr algn="l" fontAlgn="b"/>
                      <a:r>
                        <a:rPr lang="en-US" sz="1800" b="0" i="0" u="none" strike="noStrike" dirty="0" smtClean="0">
                          <a:solidFill>
                            <a:srgbClr val="000000"/>
                          </a:solidFill>
                          <a:latin typeface="Calibri"/>
                        </a:rPr>
                        <a:t>Resource measure</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Gross before-tax cash income</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Sum of cash income,</a:t>
                      </a:r>
                    </a:p>
                    <a:p>
                      <a:pPr algn="ctr" fontAlgn="b"/>
                      <a:r>
                        <a:rPr lang="en-US" sz="1800" b="0" i="0" u="none" strike="noStrike" dirty="0" smtClean="0">
                          <a:solidFill>
                            <a:srgbClr val="000000"/>
                          </a:solidFill>
                          <a:latin typeface="Calibri"/>
                        </a:rPr>
                        <a:t>PLUS:</a:t>
                      </a:r>
                      <a:r>
                        <a:rPr lang="en-US" sz="1800" b="0" i="0" u="none" strike="noStrike" baseline="0" dirty="0" smtClean="0">
                          <a:solidFill>
                            <a:srgbClr val="000000"/>
                          </a:solidFill>
                          <a:latin typeface="Calibri"/>
                        </a:rPr>
                        <a:t> in-kind benefits (SNAP, LIHEAP, WIC, Housing subsidies)</a:t>
                      </a:r>
                    </a:p>
                    <a:p>
                      <a:pPr algn="ctr" fontAlgn="b"/>
                      <a:r>
                        <a:rPr lang="en-US" sz="1800" b="0" i="0" u="none" strike="noStrike" baseline="0" dirty="0" smtClean="0">
                          <a:solidFill>
                            <a:srgbClr val="000000"/>
                          </a:solidFill>
                          <a:latin typeface="Calibri"/>
                        </a:rPr>
                        <a:t>MINUS: Taxes, child support paid, work expenses (including child care), medical out-of-pocket expenses</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383804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Autofit/>
          </a:bodyPr>
          <a:lstStyle/>
          <a:p>
            <a:pPr algn="l"/>
            <a:r>
              <a:rPr lang="en-US" altLang="en-US" sz="3600" dirty="0"/>
              <a:t>How </a:t>
            </a:r>
            <a:r>
              <a:rPr lang="en-US" altLang="en-US" sz="3600" dirty="0" smtClean="0"/>
              <a:t>to Determine </a:t>
            </a:r>
            <a:r>
              <a:rPr lang="en-US" altLang="en-US" sz="3600" dirty="0"/>
              <a:t>Poverty Status</a:t>
            </a:r>
            <a:endParaRPr lang="en-US" sz="3600" dirty="0"/>
          </a:p>
        </p:txBody>
      </p:sp>
      <p:sp>
        <p:nvSpPr>
          <p:cNvPr id="3" name="Content Placeholder 2"/>
          <p:cNvSpPr>
            <a:spLocks noGrp="1"/>
          </p:cNvSpPr>
          <p:nvPr>
            <p:ph idx="1"/>
          </p:nvPr>
        </p:nvSpPr>
        <p:spPr>
          <a:xfrm>
            <a:off x="457200" y="1295400"/>
            <a:ext cx="8229600" cy="4830763"/>
          </a:xfrm>
          <a:ln>
            <a:noFill/>
          </a:ln>
        </p:spPr>
        <p:txBody>
          <a:bodyPr>
            <a:normAutofit fontScale="85000" lnSpcReduction="20000"/>
          </a:bodyPr>
          <a:lstStyle/>
          <a:p>
            <a:pPr>
              <a:buFont typeface="Arial" panose="020B0604020202020204" pitchFamily="34" charset="0"/>
              <a:buChar char="•"/>
            </a:pPr>
            <a:endParaRPr lang="en-US" altLang="en-US" sz="2600" dirty="0" smtClean="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600" dirty="0" smtClean="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600" dirty="0" smtClean="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600" dirty="0" smtClean="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600" dirty="0" smtClean="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600" dirty="0" smtClean="0">
              <a:latin typeface="Arial" panose="020B0604020202020204" pitchFamily="34" charset="0"/>
              <a:cs typeface="Arial" panose="020B0604020202020204" pitchFamily="34" charset="0"/>
            </a:endParaRPr>
          </a:p>
          <a:p>
            <a:pPr lvl="1">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All </a:t>
            </a:r>
            <a:r>
              <a:rPr lang="en-US" altLang="en-US" sz="2400" dirty="0">
                <a:latin typeface="Arial" panose="020B0604020202020204" pitchFamily="34" charset="0"/>
                <a:cs typeface="Arial" panose="020B0604020202020204" pitchFamily="34" charset="0"/>
              </a:rPr>
              <a:t>family members have the same poverty status. </a:t>
            </a:r>
          </a:p>
          <a:p>
            <a:pPr lvl="1">
              <a:buFont typeface="Arial" panose="020B0604020202020204" pitchFamily="34" charset="0"/>
              <a:buChar char="•"/>
            </a:pPr>
            <a:endParaRPr lang="en-US" altLang="en-US" sz="2400" dirty="0" smtClean="0">
              <a:latin typeface="Arial" panose="020B0604020202020204" pitchFamily="34" charset="0"/>
              <a:cs typeface="Arial" panose="020B0604020202020204" pitchFamily="34" charset="0"/>
            </a:endParaRPr>
          </a:p>
          <a:p>
            <a:pPr lvl="1">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For </a:t>
            </a:r>
            <a:r>
              <a:rPr lang="en-US" altLang="en-US" sz="2400" dirty="0">
                <a:latin typeface="Arial" panose="020B0604020202020204" pitchFamily="34" charset="0"/>
                <a:cs typeface="Arial" panose="020B0604020202020204" pitchFamily="34" charset="0"/>
              </a:rPr>
              <a:t>individuals who do not live with family members, their </a:t>
            </a:r>
            <a:r>
              <a:rPr lang="en-US" altLang="en-US" sz="2400" dirty="0" smtClean="0">
                <a:latin typeface="Arial" panose="020B0604020202020204" pitchFamily="34" charset="0"/>
                <a:cs typeface="Arial" panose="020B0604020202020204" pitchFamily="34" charset="0"/>
              </a:rPr>
              <a:t>individual resources are compared </a:t>
            </a:r>
            <a:r>
              <a:rPr lang="en-US" altLang="en-US" sz="2400" dirty="0">
                <a:latin typeface="Arial" panose="020B0604020202020204" pitchFamily="34" charset="0"/>
                <a:cs typeface="Arial" panose="020B0604020202020204" pitchFamily="34" charset="0"/>
              </a:rPr>
              <a:t>with the appropriate threshold. </a:t>
            </a:r>
          </a:p>
          <a:p>
            <a:endParaRPr lang="en-US" dirty="0"/>
          </a:p>
        </p:txBody>
      </p:sp>
      <p:pic>
        <p:nvPicPr>
          <p:cNvPr id="4" name="Picture 3" descr="C:\Documents and Settings\stern004\Application Data\Microsoft\Media Catalog\sw_Money_PresFace_3%5B2%5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2046287"/>
            <a:ext cx="2941638"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C:\Documents and Settings\stern004\Application Data\Microsoft\Media Catalog\Food_Pyram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044700"/>
            <a:ext cx="2471738"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1060450" y="1298575"/>
            <a:ext cx="2828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3000"/>
              </a:lnSpc>
              <a:spcBef>
                <a:spcPct val="20000"/>
              </a:spcBef>
              <a:buChar char="•"/>
              <a:defRPr sz="2800">
                <a:solidFill>
                  <a:schemeClr val="tx1"/>
                </a:solidFill>
                <a:latin typeface="Arial" charset="0"/>
              </a:defRPr>
            </a:lvl1pPr>
            <a:lvl2pPr marL="742950" indent="-285750" eaLnBrk="0" hangingPunct="0">
              <a:lnSpc>
                <a:spcPts val="2600"/>
              </a:lnSpc>
              <a:spcBef>
                <a:spcPct val="20000"/>
              </a:spcBef>
              <a:buChar char="–"/>
              <a:defRPr sz="2400">
                <a:solidFill>
                  <a:schemeClr val="tx1"/>
                </a:solidFill>
                <a:latin typeface="Arial" charset="0"/>
              </a:defRPr>
            </a:lvl2pPr>
            <a:lvl3pPr marL="1143000" indent="-228600" eaLnBrk="0" hangingPunct="0">
              <a:lnSpc>
                <a:spcPts val="2200"/>
              </a:lnSpc>
              <a:spcBef>
                <a:spcPct val="20000"/>
              </a:spcBef>
              <a:buChar char="•"/>
              <a:defRPr sz="2000">
                <a:solidFill>
                  <a:schemeClr val="tx1"/>
                </a:solidFill>
                <a:latin typeface="Arial" charset="0"/>
              </a:defRPr>
            </a:lvl3pPr>
            <a:lvl4pPr marL="1600200" indent="-228600" eaLnBrk="0" hangingPunct="0">
              <a:lnSpc>
                <a:spcPts val="2000"/>
              </a:lnSpc>
              <a:spcBef>
                <a:spcPct val="20000"/>
              </a:spcBef>
              <a:buChar char="–"/>
              <a:defRPr>
                <a:solidFill>
                  <a:schemeClr val="tx1"/>
                </a:solidFill>
                <a:latin typeface="Arial" charset="0"/>
              </a:defRPr>
            </a:lvl4pPr>
            <a:lvl5pPr marL="2057400" indent="-228600" eaLnBrk="0" hangingPunct="0">
              <a:lnSpc>
                <a:spcPts val="1800"/>
              </a:lnSpc>
              <a:spcBef>
                <a:spcPct val="20000"/>
              </a:spcBef>
              <a:buChar char="»"/>
              <a:defRPr sz="1600">
                <a:solidFill>
                  <a:schemeClr val="tx1"/>
                </a:solidFill>
                <a:latin typeface="Arial" charset="0"/>
              </a:defRPr>
            </a:lvl5pPr>
            <a:lvl6pPr marL="2514600" indent="-228600" eaLnBrk="0" fontAlgn="base" hangingPunct="0">
              <a:lnSpc>
                <a:spcPts val="1800"/>
              </a:lnSpc>
              <a:spcBef>
                <a:spcPct val="20000"/>
              </a:spcBef>
              <a:spcAft>
                <a:spcPct val="0"/>
              </a:spcAft>
              <a:buChar char="»"/>
              <a:defRPr sz="1600">
                <a:solidFill>
                  <a:schemeClr val="tx1"/>
                </a:solidFill>
                <a:latin typeface="Arial" charset="0"/>
              </a:defRPr>
            </a:lvl6pPr>
            <a:lvl7pPr marL="2971800" indent="-228600" eaLnBrk="0" fontAlgn="base" hangingPunct="0">
              <a:lnSpc>
                <a:spcPts val="1800"/>
              </a:lnSpc>
              <a:spcBef>
                <a:spcPct val="20000"/>
              </a:spcBef>
              <a:spcAft>
                <a:spcPct val="0"/>
              </a:spcAft>
              <a:buChar char="»"/>
              <a:defRPr sz="1600">
                <a:solidFill>
                  <a:schemeClr val="tx1"/>
                </a:solidFill>
                <a:latin typeface="Arial" charset="0"/>
              </a:defRPr>
            </a:lvl7pPr>
            <a:lvl8pPr marL="3429000" indent="-228600" eaLnBrk="0" fontAlgn="base" hangingPunct="0">
              <a:lnSpc>
                <a:spcPts val="1800"/>
              </a:lnSpc>
              <a:spcBef>
                <a:spcPct val="20000"/>
              </a:spcBef>
              <a:spcAft>
                <a:spcPct val="0"/>
              </a:spcAft>
              <a:buChar char="»"/>
              <a:defRPr sz="1600">
                <a:solidFill>
                  <a:schemeClr val="tx1"/>
                </a:solidFill>
                <a:latin typeface="Arial" charset="0"/>
              </a:defRPr>
            </a:lvl8pPr>
            <a:lvl9pPr marL="3886200" indent="-228600" eaLnBrk="0" fontAlgn="base" hangingPunct="0">
              <a:lnSpc>
                <a:spcPts val="1800"/>
              </a:lnSpc>
              <a:spcBef>
                <a:spcPct val="20000"/>
              </a:spcBef>
              <a:spcAft>
                <a:spcPct val="0"/>
              </a:spcAft>
              <a:buChar char="»"/>
              <a:defRPr sz="1600">
                <a:solidFill>
                  <a:schemeClr val="tx1"/>
                </a:solidFill>
                <a:latin typeface="Arial" charset="0"/>
              </a:defRPr>
            </a:lvl9pPr>
          </a:lstStyle>
          <a:p>
            <a:pPr algn="ctr" eaLnBrk="1" hangingPunct="1">
              <a:lnSpc>
                <a:spcPct val="100000"/>
              </a:lnSpc>
              <a:spcBef>
                <a:spcPct val="50000"/>
              </a:spcBef>
              <a:buFontTx/>
              <a:buNone/>
            </a:pPr>
            <a:r>
              <a:rPr lang="en-US" altLang="en-US" sz="2400" b="1" dirty="0" smtClean="0"/>
              <a:t>Resources</a:t>
            </a:r>
            <a:endParaRPr lang="en-US" altLang="en-US" sz="2400" b="1" dirty="0"/>
          </a:p>
        </p:txBody>
      </p:sp>
      <p:sp>
        <p:nvSpPr>
          <p:cNvPr id="7" name="Text Box 7"/>
          <p:cNvSpPr txBox="1">
            <a:spLocks noChangeArrowheads="1"/>
          </p:cNvSpPr>
          <p:nvPr/>
        </p:nvSpPr>
        <p:spPr bwMode="auto">
          <a:xfrm>
            <a:off x="4968875" y="1295400"/>
            <a:ext cx="282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3000"/>
              </a:lnSpc>
              <a:spcBef>
                <a:spcPct val="20000"/>
              </a:spcBef>
              <a:buChar char="•"/>
              <a:defRPr sz="2800">
                <a:solidFill>
                  <a:schemeClr val="tx1"/>
                </a:solidFill>
                <a:latin typeface="Arial" charset="0"/>
              </a:defRPr>
            </a:lvl1pPr>
            <a:lvl2pPr marL="742950" indent="-285750" eaLnBrk="0" hangingPunct="0">
              <a:lnSpc>
                <a:spcPts val="2600"/>
              </a:lnSpc>
              <a:spcBef>
                <a:spcPct val="20000"/>
              </a:spcBef>
              <a:buChar char="–"/>
              <a:defRPr sz="2400">
                <a:solidFill>
                  <a:schemeClr val="tx1"/>
                </a:solidFill>
                <a:latin typeface="Arial" charset="0"/>
              </a:defRPr>
            </a:lvl2pPr>
            <a:lvl3pPr marL="1143000" indent="-228600" eaLnBrk="0" hangingPunct="0">
              <a:lnSpc>
                <a:spcPts val="2200"/>
              </a:lnSpc>
              <a:spcBef>
                <a:spcPct val="20000"/>
              </a:spcBef>
              <a:buChar char="•"/>
              <a:defRPr sz="2000">
                <a:solidFill>
                  <a:schemeClr val="tx1"/>
                </a:solidFill>
                <a:latin typeface="Arial" charset="0"/>
              </a:defRPr>
            </a:lvl3pPr>
            <a:lvl4pPr marL="1600200" indent="-228600" eaLnBrk="0" hangingPunct="0">
              <a:lnSpc>
                <a:spcPts val="2000"/>
              </a:lnSpc>
              <a:spcBef>
                <a:spcPct val="20000"/>
              </a:spcBef>
              <a:buChar char="–"/>
              <a:defRPr>
                <a:solidFill>
                  <a:schemeClr val="tx1"/>
                </a:solidFill>
                <a:latin typeface="Arial" charset="0"/>
              </a:defRPr>
            </a:lvl4pPr>
            <a:lvl5pPr marL="2057400" indent="-228600" eaLnBrk="0" hangingPunct="0">
              <a:lnSpc>
                <a:spcPts val="1800"/>
              </a:lnSpc>
              <a:spcBef>
                <a:spcPct val="20000"/>
              </a:spcBef>
              <a:buChar char="»"/>
              <a:defRPr sz="1600">
                <a:solidFill>
                  <a:schemeClr val="tx1"/>
                </a:solidFill>
                <a:latin typeface="Arial" charset="0"/>
              </a:defRPr>
            </a:lvl5pPr>
            <a:lvl6pPr marL="2514600" indent="-228600" eaLnBrk="0" fontAlgn="base" hangingPunct="0">
              <a:lnSpc>
                <a:spcPts val="1800"/>
              </a:lnSpc>
              <a:spcBef>
                <a:spcPct val="20000"/>
              </a:spcBef>
              <a:spcAft>
                <a:spcPct val="0"/>
              </a:spcAft>
              <a:buChar char="»"/>
              <a:defRPr sz="1600">
                <a:solidFill>
                  <a:schemeClr val="tx1"/>
                </a:solidFill>
                <a:latin typeface="Arial" charset="0"/>
              </a:defRPr>
            </a:lvl6pPr>
            <a:lvl7pPr marL="2971800" indent="-228600" eaLnBrk="0" fontAlgn="base" hangingPunct="0">
              <a:lnSpc>
                <a:spcPts val="1800"/>
              </a:lnSpc>
              <a:spcBef>
                <a:spcPct val="20000"/>
              </a:spcBef>
              <a:spcAft>
                <a:spcPct val="0"/>
              </a:spcAft>
              <a:buChar char="»"/>
              <a:defRPr sz="1600">
                <a:solidFill>
                  <a:schemeClr val="tx1"/>
                </a:solidFill>
                <a:latin typeface="Arial" charset="0"/>
              </a:defRPr>
            </a:lvl7pPr>
            <a:lvl8pPr marL="3429000" indent="-228600" eaLnBrk="0" fontAlgn="base" hangingPunct="0">
              <a:lnSpc>
                <a:spcPts val="1800"/>
              </a:lnSpc>
              <a:spcBef>
                <a:spcPct val="20000"/>
              </a:spcBef>
              <a:spcAft>
                <a:spcPct val="0"/>
              </a:spcAft>
              <a:buChar char="»"/>
              <a:defRPr sz="1600">
                <a:solidFill>
                  <a:schemeClr val="tx1"/>
                </a:solidFill>
                <a:latin typeface="Arial" charset="0"/>
              </a:defRPr>
            </a:lvl8pPr>
            <a:lvl9pPr marL="3886200" indent="-228600" eaLnBrk="0" fontAlgn="base" hangingPunct="0">
              <a:lnSpc>
                <a:spcPts val="1800"/>
              </a:lnSpc>
              <a:spcBef>
                <a:spcPct val="20000"/>
              </a:spcBef>
              <a:spcAft>
                <a:spcPct val="0"/>
              </a:spcAft>
              <a:buChar char="»"/>
              <a:defRPr sz="1600">
                <a:solidFill>
                  <a:schemeClr val="tx1"/>
                </a:solidFill>
                <a:latin typeface="Arial" charset="0"/>
              </a:defRPr>
            </a:lvl9pPr>
          </a:lstStyle>
          <a:p>
            <a:pPr algn="ctr" eaLnBrk="1" hangingPunct="1">
              <a:lnSpc>
                <a:spcPct val="100000"/>
              </a:lnSpc>
              <a:spcBef>
                <a:spcPct val="50000"/>
              </a:spcBef>
              <a:buFontTx/>
              <a:buNone/>
            </a:pPr>
            <a:r>
              <a:rPr lang="en-US" altLang="en-US" sz="2400" b="1" dirty="0" smtClean="0"/>
              <a:t>Needs</a:t>
            </a:r>
            <a:endParaRPr lang="en-US" altLang="en-US" sz="2400" b="1" dirty="0"/>
          </a:p>
        </p:txBody>
      </p:sp>
    </p:spTree>
    <p:extLst>
      <p:ext uri="{BB962C8B-B14F-4D97-AF65-F5344CB8AC3E}">
        <p14:creationId xmlns:p14="http://schemas.microsoft.com/office/powerpoint/2010/main" val="20346728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Autofit/>
          </a:bodyPr>
          <a:lstStyle/>
          <a:p>
            <a:pPr algn="l"/>
            <a:r>
              <a:rPr lang="en-US" altLang="en-US" sz="3300" dirty="0"/>
              <a:t>How </a:t>
            </a:r>
            <a:r>
              <a:rPr lang="en-US" altLang="en-US" sz="3300" dirty="0" smtClean="0"/>
              <a:t>to Determine </a:t>
            </a:r>
            <a:r>
              <a:rPr lang="en-US" altLang="en-US" sz="3300" dirty="0"/>
              <a:t>Poverty </a:t>
            </a:r>
            <a:r>
              <a:rPr lang="en-US" altLang="en-US" sz="3300" dirty="0" smtClean="0"/>
              <a:t>Status (cont.)</a:t>
            </a:r>
            <a:endParaRPr lang="en-US" sz="3300" dirty="0"/>
          </a:p>
        </p:txBody>
      </p:sp>
      <p:sp>
        <p:nvSpPr>
          <p:cNvPr id="3" name="Content Placeholder 2"/>
          <p:cNvSpPr>
            <a:spLocks noGrp="1"/>
          </p:cNvSpPr>
          <p:nvPr>
            <p:ph idx="1"/>
          </p:nvPr>
        </p:nvSpPr>
        <p:spPr>
          <a:xfrm>
            <a:off x="457200" y="1295400"/>
            <a:ext cx="8229600" cy="4830763"/>
          </a:xfrm>
          <a:ln>
            <a:solidFill>
              <a:srgbClr val="000000"/>
            </a:solidFill>
          </a:ln>
        </p:spPr>
        <p:txBody>
          <a:bodyPr>
            <a:normAutofit fontScale="92500" lnSpcReduction="20000"/>
          </a:bodyPr>
          <a:lstStyle/>
          <a:p>
            <a:pPr>
              <a:buFont typeface="Arial" panose="020B0604020202020204" pitchFamily="34" charset="0"/>
              <a:buChar char="•"/>
            </a:pPr>
            <a:r>
              <a:rPr lang="en-US" altLang="en-US" dirty="0"/>
              <a:t>For </a:t>
            </a:r>
            <a:r>
              <a:rPr lang="en-US" altLang="en-US" dirty="0" smtClean="0"/>
              <a:t>example:</a:t>
            </a:r>
            <a:endParaRPr lang="en-US" altLang="en-US" dirty="0"/>
          </a:p>
          <a:p>
            <a:pPr lvl="1">
              <a:buFont typeface="Arial" panose="020B0604020202020204" pitchFamily="34" charset="0"/>
              <a:buChar char="•"/>
            </a:pPr>
            <a:r>
              <a:rPr lang="en-US" altLang="en-US" dirty="0" smtClean="0"/>
              <a:t>Family </a:t>
            </a:r>
            <a:r>
              <a:rPr lang="en-US" altLang="en-US" dirty="0"/>
              <a:t>of three with one child under 18 years  in </a:t>
            </a:r>
            <a:r>
              <a:rPr lang="en-US" altLang="en-US" dirty="0" smtClean="0"/>
              <a:t>2015 had cash income of $20,000 (AZ metro, renter).</a:t>
            </a:r>
          </a:p>
          <a:p>
            <a:pPr lvl="2">
              <a:buFont typeface="Arial" panose="020B0604020202020204" pitchFamily="34" charset="0"/>
              <a:buChar char="•"/>
            </a:pPr>
            <a:r>
              <a:rPr lang="en-US" altLang="en-US" dirty="0" smtClean="0"/>
              <a:t>Net taxes/EITC: $1,701</a:t>
            </a:r>
          </a:p>
          <a:p>
            <a:pPr lvl="2">
              <a:buFont typeface="Arial" panose="020B0604020202020204" pitchFamily="34" charset="0"/>
              <a:buChar char="•"/>
            </a:pPr>
            <a:r>
              <a:rPr lang="en-US" altLang="en-US" dirty="0" smtClean="0"/>
              <a:t>WIC: $1,038</a:t>
            </a:r>
          </a:p>
          <a:p>
            <a:pPr lvl="2">
              <a:buFont typeface="Arial" panose="020B0604020202020204" pitchFamily="34" charset="0"/>
              <a:buChar char="•"/>
            </a:pPr>
            <a:r>
              <a:rPr lang="en-US" altLang="en-US" u="sng" dirty="0" smtClean="0"/>
              <a:t>Work/Childcare Expenses: -$2,463</a:t>
            </a:r>
          </a:p>
          <a:p>
            <a:pPr lvl="2">
              <a:buFont typeface="Arial" panose="020B0604020202020204" pitchFamily="34" charset="0"/>
              <a:buChar char="•"/>
            </a:pPr>
            <a:r>
              <a:rPr lang="en-US" altLang="en-US" dirty="0" smtClean="0"/>
              <a:t>SPM Resources: $20,276</a:t>
            </a:r>
          </a:p>
          <a:p>
            <a:pPr lvl="1">
              <a:buFont typeface="Arial" panose="020B0604020202020204" pitchFamily="34" charset="0"/>
              <a:buChar char="•"/>
            </a:pPr>
            <a:r>
              <a:rPr lang="en-US" altLang="en-US" dirty="0"/>
              <a:t>O</a:t>
            </a:r>
            <a:r>
              <a:rPr lang="en-US" altLang="en-US" dirty="0" smtClean="0"/>
              <a:t>fficial threshold </a:t>
            </a:r>
            <a:r>
              <a:rPr lang="en-US" altLang="en-US" dirty="0"/>
              <a:t>i</a:t>
            </a:r>
            <a:r>
              <a:rPr lang="en-US" altLang="en-US" dirty="0" smtClean="0"/>
              <a:t>s $19,078. SPM threshold is $21,303.</a:t>
            </a:r>
            <a:endParaRPr lang="en-US" altLang="en-US" dirty="0"/>
          </a:p>
          <a:p>
            <a:pPr lvl="1">
              <a:buFont typeface="Arial" panose="020B0604020202020204" pitchFamily="34" charset="0"/>
              <a:buChar char="•"/>
            </a:pPr>
            <a:r>
              <a:rPr lang="en-US" altLang="en-US" i="1" dirty="0" smtClean="0"/>
              <a:t>Official: </a:t>
            </a:r>
            <a:r>
              <a:rPr lang="en-US" altLang="en-US" dirty="0" smtClean="0"/>
              <a:t>$20,000&gt;$19,078 so family is considered “above poverty level”.</a:t>
            </a:r>
          </a:p>
          <a:p>
            <a:pPr lvl="1">
              <a:buFont typeface="Arial" panose="020B0604020202020204" pitchFamily="34" charset="0"/>
              <a:buChar char="•"/>
            </a:pPr>
            <a:r>
              <a:rPr lang="en-US" altLang="en-US" i="1" dirty="0" smtClean="0"/>
              <a:t>SPM: </a:t>
            </a:r>
            <a:r>
              <a:rPr lang="en-US" altLang="en-US" dirty="0" smtClean="0"/>
              <a:t>$20,276&lt;$21,303 so family is considered poor by the SPM.</a:t>
            </a:r>
          </a:p>
        </p:txBody>
      </p:sp>
    </p:spTree>
    <p:extLst>
      <p:ext uri="{BB962C8B-B14F-4D97-AF65-F5344CB8AC3E}">
        <p14:creationId xmlns:p14="http://schemas.microsoft.com/office/powerpoint/2010/main" val="2174985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0" y="127000"/>
            <a:ext cx="9144000" cy="1016000"/>
          </a:xfrm>
        </p:spPr>
        <p:txBody>
          <a:bodyPr>
            <a:noAutofit/>
          </a:bodyPr>
          <a:lstStyle/>
          <a:p>
            <a:r>
              <a:rPr lang="en-US" sz="2800" dirty="0" smtClean="0">
                <a:latin typeface="Arial" pitchFamily="34" charset="0"/>
                <a:cs typeface="Arial" pitchFamily="34" charset="0"/>
              </a:rPr>
              <a:t>Comparison of SPM and Official Poverty Estimates by Age: 2015</a:t>
            </a:r>
            <a:endParaRPr lang="en-US" sz="2800" dirty="0" smtClean="0">
              <a:effectLst/>
              <a:latin typeface="Arial" pitchFamily="34" charset="0"/>
              <a:cs typeface="Arial" pitchFamily="34" charset="0"/>
            </a:endParaRPr>
          </a:p>
        </p:txBody>
      </p:sp>
      <p:sp>
        <p:nvSpPr>
          <p:cNvPr id="160771" name="Rectangle 3"/>
          <p:cNvSpPr>
            <a:spLocks noChangeArrowheads="1"/>
          </p:cNvSpPr>
          <p:nvPr/>
        </p:nvSpPr>
        <p:spPr bwMode="auto">
          <a:xfrm>
            <a:off x="4119313" y="6172200"/>
            <a:ext cx="3957888" cy="685800"/>
          </a:xfrm>
          <a:prstGeom prst="rect">
            <a:avLst/>
          </a:prstGeom>
          <a:noFill/>
          <a:ln w="9525">
            <a:noFill/>
            <a:miter lim="800000"/>
            <a:headEnd/>
            <a:tailEnd/>
          </a:ln>
          <a:effectLst/>
        </p:spPr>
        <p:txBody>
          <a:bodyPr/>
          <a:lstStyle/>
          <a:p>
            <a:r>
              <a:rPr lang="en-US" sz="1000" dirty="0" smtClean="0">
                <a:latin typeface="Arial" pitchFamily="34" charset="0"/>
                <a:cs typeface="Arial" pitchFamily="34" charset="0"/>
              </a:rPr>
              <a:t>*</a:t>
            </a:r>
            <a:r>
              <a:rPr lang="en-US" sz="1000" dirty="0">
                <a:latin typeface="Arial" pitchFamily="34" charset="0"/>
                <a:cs typeface="Arial" pitchFamily="34" charset="0"/>
              </a:rPr>
              <a:t>Includes unrelated individuals under age </a:t>
            </a:r>
            <a:r>
              <a:rPr lang="en-US" sz="1000" dirty="0" smtClean="0">
                <a:latin typeface="Arial" pitchFamily="34" charset="0"/>
                <a:cs typeface="Arial" pitchFamily="34" charset="0"/>
              </a:rPr>
              <a:t>15.</a:t>
            </a:r>
          </a:p>
          <a:p>
            <a:r>
              <a:rPr lang="en-US" sz="1000" dirty="0" smtClean="0">
                <a:latin typeface="Arial" pitchFamily="34" charset="0"/>
                <a:cs typeface="Arial" pitchFamily="34" charset="0"/>
              </a:rPr>
              <a:t>Source</a:t>
            </a:r>
            <a:r>
              <a:rPr lang="en-US" sz="1000" dirty="0">
                <a:latin typeface="Arial" pitchFamily="34" charset="0"/>
                <a:cs typeface="Arial" pitchFamily="34" charset="0"/>
              </a:rPr>
              <a:t>: </a:t>
            </a:r>
            <a:r>
              <a:rPr lang="en-US" sz="1000" dirty="0" smtClean="0">
                <a:latin typeface="Arial" pitchFamily="34" charset="0"/>
                <a:cs typeface="Arial" pitchFamily="34" charset="0"/>
              </a:rPr>
              <a:t>U.S</a:t>
            </a:r>
            <a:r>
              <a:rPr lang="en-US" sz="1000" dirty="0">
                <a:latin typeface="Arial" pitchFamily="34" charset="0"/>
                <a:cs typeface="Arial" pitchFamily="34" charset="0"/>
              </a:rPr>
              <a:t>. Census Bureau, Current Population Survey, </a:t>
            </a:r>
            <a:r>
              <a:rPr lang="en-US" sz="1000" dirty="0" smtClean="0">
                <a:latin typeface="Arial" pitchFamily="34" charset="0"/>
                <a:cs typeface="Arial" pitchFamily="34" charset="0"/>
              </a:rPr>
              <a:t>2015 Annual </a:t>
            </a:r>
            <a:r>
              <a:rPr lang="en-US" sz="1000" dirty="0">
                <a:latin typeface="Arial" pitchFamily="34" charset="0"/>
                <a:cs typeface="Arial" pitchFamily="34" charset="0"/>
              </a:rPr>
              <a:t>Social and Economic </a:t>
            </a:r>
            <a:r>
              <a:rPr lang="en-US" sz="1000" dirty="0" smtClean="0">
                <a:latin typeface="Arial" pitchFamily="34" charset="0"/>
                <a:cs typeface="Arial" pitchFamily="34" charset="0"/>
              </a:rPr>
              <a:t>Supplement. </a:t>
            </a:r>
          </a:p>
          <a:p>
            <a:r>
              <a:rPr lang="en-US" sz="1000" dirty="0" smtClean="0">
                <a:latin typeface="Arial" pitchFamily="34" charset="0"/>
                <a:cs typeface="Arial" pitchFamily="34" charset="0"/>
              </a:rPr>
              <a:t>www.census.gov/library/publications/2015/demo/p60-254.html </a:t>
            </a:r>
            <a:endParaRPr lang="en-US" sz="1000" dirty="0">
              <a:latin typeface="Arial" pitchFamily="34" charset="0"/>
              <a:cs typeface="Arial" pitchFamily="34" charset="0"/>
            </a:endParaRPr>
          </a:p>
          <a:p>
            <a:pPr>
              <a:lnSpc>
                <a:spcPct val="100000"/>
              </a:lnSpc>
              <a:spcBef>
                <a:spcPts val="400"/>
              </a:spcBef>
            </a:pPr>
            <a:endParaRPr lang="en-US" sz="1000" dirty="0" smtClean="0">
              <a:latin typeface="Arial" pitchFamily="34" charset="0"/>
              <a:cs typeface="Arial" pitchFamily="34" charset="0"/>
            </a:endParaRPr>
          </a:p>
        </p:txBody>
      </p:sp>
      <p:graphicFrame>
        <p:nvGraphicFramePr>
          <p:cNvPr id="7" name="Chart 6"/>
          <p:cNvGraphicFramePr/>
          <p:nvPr>
            <p:extLst>
              <p:ext uri="{D42A27DB-BD31-4B8C-83A1-F6EECF244321}">
                <p14:modId xmlns:p14="http://schemas.microsoft.com/office/powerpoint/2010/main" val="505354636"/>
              </p:ext>
            </p:extLst>
          </p:nvPr>
        </p:nvGraphicFramePr>
        <p:xfrm>
          <a:off x="1270000" y="1324430"/>
          <a:ext cx="6400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5"/>
          <p:cNvSpPr>
            <a:spLocks noChangeArrowheads="1"/>
          </p:cNvSpPr>
          <p:nvPr/>
        </p:nvSpPr>
        <p:spPr bwMode="auto">
          <a:xfrm>
            <a:off x="1840076" y="1221342"/>
            <a:ext cx="3802062" cy="228600"/>
          </a:xfrm>
          <a:prstGeom prst="rect">
            <a:avLst/>
          </a:prstGeom>
          <a:noFill/>
          <a:ln w="9525">
            <a:noFill/>
            <a:miter lim="800000"/>
            <a:headEnd/>
            <a:tailEnd/>
          </a:ln>
        </p:spPr>
        <p:txBody>
          <a:bodyPr wrap="none" lIns="0" tIns="0" rIns="0" bIns="0"/>
          <a:lstStyle/>
          <a:p>
            <a:r>
              <a:rPr lang="en-US" sz="1400" dirty="0" smtClean="0">
                <a:latin typeface="Arial" pitchFamily="34" charset="0"/>
                <a:cs typeface="Arial" pitchFamily="34" charset="0"/>
              </a:rPr>
              <a:t>Percent</a:t>
            </a:r>
            <a:endParaRPr lang="en-US" sz="1400" dirty="0">
              <a:latin typeface="Arial" pitchFamily="34" charset="0"/>
              <a:cs typeface="Arial" pitchFamily="34" charset="0"/>
            </a:endParaRPr>
          </a:p>
        </p:txBody>
      </p:sp>
      <p:sp>
        <p:nvSpPr>
          <p:cNvPr id="11" name="Rectangle 10"/>
          <p:cNvSpPr/>
          <p:nvPr/>
        </p:nvSpPr>
        <p:spPr>
          <a:xfrm>
            <a:off x="6497809" y="1215773"/>
            <a:ext cx="419100" cy="182880"/>
          </a:xfrm>
          <a:prstGeom prst="rect">
            <a:avLst/>
          </a:prstGeom>
          <a:solidFill>
            <a:schemeClr val="accent6"/>
          </a:solidFill>
          <a:ln>
            <a:noFill/>
          </a:ln>
          <a:effectLst/>
          <a:scene3d>
            <a:camera prst="orthographicFront">
              <a:rot lat="0" lon="0" rev="0"/>
            </a:camera>
            <a:lightRig rig="brightRoom" dir="t">
              <a:rot lat="0" lon="0" rev="600000"/>
            </a:lightRig>
          </a:scene3d>
          <a:sp3d prstMaterial="metal">
            <a:bevelT w="0" h="0"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14" name="Rectangle 13"/>
          <p:cNvSpPr>
            <a:spLocks noChangeArrowheads="1"/>
          </p:cNvSpPr>
          <p:nvPr/>
        </p:nvSpPr>
        <p:spPr bwMode="auto">
          <a:xfrm>
            <a:off x="6973411" y="1213987"/>
            <a:ext cx="628036" cy="184666"/>
          </a:xfrm>
          <a:prstGeom prst="rect">
            <a:avLst/>
          </a:prstGeom>
          <a:noFill/>
          <a:ln w="9525">
            <a:noFill/>
            <a:miter lim="800000"/>
            <a:headEnd/>
            <a:tailEnd/>
          </a:ln>
        </p:spPr>
        <p:txBody>
          <a:bodyPr wrap="square" lIns="0" tIns="0" rIns="0" bIns="0">
            <a:spAutoFit/>
          </a:bodyPr>
          <a:lstStyle/>
          <a:p>
            <a:pPr eaLnBrk="0" hangingPunct="0">
              <a:lnSpc>
                <a:spcPct val="100000"/>
              </a:lnSpc>
            </a:pPr>
            <a:r>
              <a:rPr lang="en-US" sz="1200" dirty="0" smtClean="0">
                <a:latin typeface="Arial" pitchFamily="34" charset="0"/>
                <a:cs typeface="Arial" pitchFamily="34" charset="0"/>
              </a:rPr>
              <a:t>SPM</a:t>
            </a:r>
            <a:endParaRPr lang="en-US" sz="1200" dirty="0">
              <a:latin typeface="Arial" pitchFamily="34" charset="0"/>
              <a:cs typeface="Arial" pitchFamily="34" charset="0"/>
            </a:endParaRPr>
          </a:p>
        </p:txBody>
      </p:sp>
      <p:sp>
        <p:nvSpPr>
          <p:cNvPr id="16" name="Rectangle 15"/>
          <p:cNvSpPr/>
          <p:nvPr/>
        </p:nvSpPr>
        <p:spPr>
          <a:xfrm>
            <a:off x="5255247" y="1205947"/>
            <a:ext cx="419100" cy="182880"/>
          </a:xfrm>
          <a:prstGeom prst="rect">
            <a:avLst/>
          </a:prstGeom>
          <a:solidFill>
            <a:schemeClr val="tx2"/>
          </a:solidFill>
          <a:ln>
            <a:noFill/>
          </a:ln>
          <a:effectLst/>
          <a:scene3d>
            <a:camera prst="orthographicFront">
              <a:rot lat="0" lon="0" rev="0"/>
            </a:camera>
            <a:lightRig rig="brightRoom" dir="t">
              <a:rot lat="0" lon="0" rev="600000"/>
            </a:lightRig>
          </a:scene3d>
          <a:sp3d prstMaterial="metal">
            <a:bevelT w="0" h="0"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17" name="Rectangle 16"/>
          <p:cNvSpPr>
            <a:spLocks noChangeArrowheads="1"/>
          </p:cNvSpPr>
          <p:nvPr/>
        </p:nvSpPr>
        <p:spPr bwMode="auto">
          <a:xfrm>
            <a:off x="5744633" y="1203651"/>
            <a:ext cx="651239" cy="184666"/>
          </a:xfrm>
          <a:prstGeom prst="rect">
            <a:avLst/>
          </a:prstGeom>
          <a:noFill/>
          <a:ln w="9525">
            <a:noFill/>
            <a:miter lim="800000"/>
            <a:headEnd/>
            <a:tailEnd/>
          </a:ln>
        </p:spPr>
        <p:txBody>
          <a:bodyPr wrap="square" lIns="0" tIns="0" rIns="0" bIns="0">
            <a:spAutoFit/>
          </a:bodyPr>
          <a:lstStyle/>
          <a:p>
            <a:pPr eaLnBrk="0" hangingPunct="0">
              <a:lnSpc>
                <a:spcPct val="100000"/>
              </a:lnSpc>
            </a:pPr>
            <a:r>
              <a:rPr lang="en-US" sz="1200" dirty="0" smtClean="0">
                <a:latin typeface="Arial" pitchFamily="34" charset="0"/>
                <a:cs typeface="Arial" pitchFamily="34" charset="0"/>
              </a:rPr>
              <a:t>Official*</a:t>
            </a:r>
            <a:endParaRPr lang="en-US" sz="1200" dirty="0">
              <a:latin typeface="Arial" pitchFamily="34" charset="0"/>
              <a:cs typeface="Arial" pitchFamily="34" charset="0"/>
            </a:endParaRPr>
          </a:p>
        </p:txBody>
      </p:sp>
    </p:spTree>
    <p:extLst>
      <p:ext uri="{BB962C8B-B14F-4D97-AF65-F5344CB8AC3E}">
        <p14:creationId xmlns:p14="http://schemas.microsoft.com/office/powerpoint/2010/main" val="105227104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6790"/>
            <a:ext cx="9144000" cy="888124"/>
          </a:xfrm>
        </p:spPr>
        <p:txBody>
          <a:bodyPr>
            <a:noAutofit/>
          </a:bodyPr>
          <a:lstStyle/>
          <a:p>
            <a:r>
              <a:rPr lang="en-US" sz="2800" dirty="0" smtClean="0"/>
              <a:t>Change in Number of People in Poverty After Including Each Element: 2015 (In millions) </a:t>
            </a:r>
            <a:endParaRPr lang="en-US" sz="2800" dirty="0"/>
          </a:p>
        </p:txBody>
      </p:sp>
      <p:graphicFrame>
        <p:nvGraphicFramePr>
          <p:cNvPr id="5" name="Chart Placeholder 4"/>
          <p:cNvGraphicFramePr>
            <a:graphicFrameLocks noGrp="1"/>
          </p:cNvGraphicFramePr>
          <p:nvPr>
            <p:ph type="chart" idx="1"/>
            <p:extLst>
              <p:ext uri="{D42A27DB-BD31-4B8C-83A1-F6EECF244321}">
                <p14:modId xmlns:p14="http://schemas.microsoft.com/office/powerpoint/2010/main" val="1006559324"/>
              </p:ext>
            </p:extLst>
          </p:nvPr>
        </p:nvGraphicFramePr>
        <p:xfrm>
          <a:off x="609600" y="1524000"/>
          <a:ext cx="7603173" cy="445627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7088038" y="5361699"/>
            <a:ext cx="838200" cy="292388"/>
          </a:xfrm>
          <a:prstGeom prst="rect">
            <a:avLst/>
          </a:prstGeom>
          <a:noFill/>
        </p:spPr>
        <p:txBody>
          <a:bodyPr wrap="square" rtlCol="0" anchor="t">
            <a:spAutoFit/>
          </a:bodyPr>
          <a:lstStyle/>
          <a:p>
            <a:r>
              <a:rPr lang="en-US" sz="1300" dirty="0" smtClean="0">
                <a:latin typeface="Arial" panose="020B0604020202020204" pitchFamily="34" charset="0"/>
                <a:cs typeface="Arial" panose="020B0604020202020204" pitchFamily="34" charset="0"/>
              </a:rPr>
              <a:t>11.3</a:t>
            </a:r>
            <a:endParaRPr lang="en-US" sz="1300" dirty="0">
              <a:latin typeface="Arial" panose="020B0604020202020204" pitchFamily="34" charset="0"/>
              <a:cs typeface="Arial" panose="020B0604020202020204" pitchFamily="34" charset="0"/>
            </a:endParaRPr>
          </a:p>
        </p:txBody>
      </p:sp>
      <p:sp>
        <p:nvSpPr>
          <p:cNvPr id="7" name="TextBox 6"/>
          <p:cNvSpPr txBox="1"/>
          <p:nvPr/>
        </p:nvSpPr>
        <p:spPr>
          <a:xfrm>
            <a:off x="4120992" y="6260121"/>
            <a:ext cx="3880008" cy="400110"/>
          </a:xfrm>
          <a:prstGeom prst="rect">
            <a:avLst/>
          </a:prstGeom>
          <a:noFill/>
        </p:spPr>
        <p:txBody>
          <a:bodyPr wrap="square" rtlCol="0">
            <a:spAutoFit/>
          </a:bodyPr>
          <a:lstStyle/>
          <a:p>
            <a:r>
              <a:rPr lang="en-US" sz="1000" dirty="0">
                <a:latin typeface="Arial" pitchFamily="34" charset="0"/>
                <a:cs typeface="Arial" pitchFamily="34" charset="0"/>
              </a:rPr>
              <a:t>Source: U.S. Census Bureau, Current Population Survey, </a:t>
            </a:r>
            <a:r>
              <a:rPr lang="en-US" sz="1000" dirty="0" smtClean="0">
                <a:latin typeface="Arial" pitchFamily="34" charset="0"/>
                <a:cs typeface="Arial" pitchFamily="34" charset="0"/>
              </a:rPr>
              <a:t>2016 </a:t>
            </a:r>
            <a:r>
              <a:rPr lang="en-US" sz="1000" dirty="0">
                <a:latin typeface="Arial" pitchFamily="34" charset="0"/>
                <a:cs typeface="Arial" pitchFamily="34" charset="0"/>
              </a:rPr>
              <a:t>Annual Social and Economic </a:t>
            </a:r>
            <a:r>
              <a:rPr lang="en-US" sz="1000" dirty="0" smtClean="0">
                <a:latin typeface="Arial" pitchFamily="34" charset="0"/>
                <a:cs typeface="Arial" pitchFamily="34" charset="0"/>
              </a:rPr>
              <a:t>Supplement. </a:t>
            </a:r>
            <a:endParaRPr lang="en-US" sz="1000" dirty="0">
              <a:latin typeface="Arial" pitchFamily="34" charset="0"/>
              <a:cs typeface="Arial" pitchFamily="34" charset="0"/>
            </a:endParaRPr>
          </a:p>
        </p:txBody>
      </p:sp>
    </p:spTree>
    <p:extLst>
      <p:ext uri="{BB962C8B-B14F-4D97-AF65-F5344CB8AC3E}">
        <p14:creationId xmlns:p14="http://schemas.microsoft.com/office/powerpoint/2010/main" val="3528520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6790"/>
            <a:ext cx="9144000" cy="888124"/>
          </a:xfrm>
        </p:spPr>
        <p:txBody>
          <a:bodyPr>
            <a:noAutofit/>
          </a:bodyPr>
          <a:lstStyle/>
          <a:p>
            <a:r>
              <a:rPr lang="en-US" sz="2800" dirty="0" smtClean="0"/>
              <a:t>Change in Number of People in Poverty After Including Each Element: 2015 (In millions) </a:t>
            </a:r>
            <a:endParaRPr lang="en-US" sz="2800" dirty="0"/>
          </a:p>
        </p:txBody>
      </p:sp>
      <p:graphicFrame>
        <p:nvGraphicFramePr>
          <p:cNvPr id="5" name="Chart Placeholder 4"/>
          <p:cNvGraphicFramePr>
            <a:graphicFrameLocks noGrp="1"/>
          </p:cNvGraphicFramePr>
          <p:nvPr>
            <p:ph type="chart" idx="1"/>
            <p:extLst>
              <p:ext uri="{D42A27DB-BD31-4B8C-83A1-F6EECF244321}">
                <p14:modId xmlns:p14="http://schemas.microsoft.com/office/powerpoint/2010/main" val="1879960867"/>
              </p:ext>
            </p:extLst>
          </p:nvPr>
        </p:nvGraphicFramePr>
        <p:xfrm>
          <a:off x="609600" y="1524000"/>
          <a:ext cx="7603173" cy="445627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7088038" y="5361699"/>
            <a:ext cx="838200" cy="292388"/>
          </a:xfrm>
          <a:prstGeom prst="rect">
            <a:avLst/>
          </a:prstGeom>
          <a:noFill/>
        </p:spPr>
        <p:txBody>
          <a:bodyPr wrap="square" rtlCol="0" anchor="t">
            <a:spAutoFit/>
          </a:bodyPr>
          <a:lstStyle/>
          <a:p>
            <a:r>
              <a:rPr lang="en-US" sz="1300" dirty="0" smtClean="0">
                <a:latin typeface="Arial" panose="020B0604020202020204" pitchFamily="34" charset="0"/>
                <a:cs typeface="Arial" panose="020B0604020202020204" pitchFamily="34" charset="0"/>
              </a:rPr>
              <a:t>11.3</a:t>
            </a:r>
            <a:endParaRPr lang="en-US" sz="1300" dirty="0">
              <a:latin typeface="Arial" panose="020B0604020202020204" pitchFamily="34" charset="0"/>
              <a:cs typeface="Arial" panose="020B0604020202020204" pitchFamily="34" charset="0"/>
            </a:endParaRPr>
          </a:p>
        </p:txBody>
      </p:sp>
      <p:sp>
        <p:nvSpPr>
          <p:cNvPr id="7" name="TextBox 6"/>
          <p:cNvSpPr txBox="1"/>
          <p:nvPr/>
        </p:nvSpPr>
        <p:spPr>
          <a:xfrm>
            <a:off x="4120992" y="6260121"/>
            <a:ext cx="3880008" cy="400110"/>
          </a:xfrm>
          <a:prstGeom prst="rect">
            <a:avLst/>
          </a:prstGeom>
          <a:noFill/>
        </p:spPr>
        <p:txBody>
          <a:bodyPr wrap="square" rtlCol="0">
            <a:spAutoFit/>
          </a:bodyPr>
          <a:lstStyle/>
          <a:p>
            <a:r>
              <a:rPr lang="en-US" sz="1000" dirty="0">
                <a:latin typeface="Arial" pitchFamily="34" charset="0"/>
                <a:cs typeface="Arial" pitchFamily="34" charset="0"/>
              </a:rPr>
              <a:t>Source: U.S. Census Bureau, Current Population Survey, </a:t>
            </a:r>
            <a:r>
              <a:rPr lang="en-US" sz="1000" dirty="0" smtClean="0">
                <a:latin typeface="Arial" pitchFamily="34" charset="0"/>
                <a:cs typeface="Arial" pitchFamily="34" charset="0"/>
              </a:rPr>
              <a:t>2016 </a:t>
            </a:r>
            <a:r>
              <a:rPr lang="en-US" sz="1000" dirty="0">
                <a:latin typeface="Arial" pitchFamily="34" charset="0"/>
                <a:cs typeface="Arial" pitchFamily="34" charset="0"/>
              </a:rPr>
              <a:t>Annual Social and Economic </a:t>
            </a:r>
            <a:r>
              <a:rPr lang="en-US" sz="1000" dirty="0" smtClean="0">
                <a:latin typeface="Arial" pitchFamily="34" charset="0"/>
                <a:cs typeface="Arial" pitchFamily="34" charset="0"/>
              </a:rPr>
              <a:t>Supplement. </a:t>
            </a:r>
            <a:endParaRPr lang="en-US" sz="1000" dirty="0">
              <a:latin typeface="Arial" pitchFamily="34" charset="0"/>
              <a:cs typeface="Arial" pitchFamily="34" charset="0"/>
            </a:endParaRPr>
          </a:p>
        </p:txBody>
      </p:sp>
      <p:sp>
        <p:nvSpPr>
          <p:cNvPr id="10" name="TextBox 9"/>
          <p:cNvSpPr txBox="1"/>
          <p:nvPr/>
        </p:nvSpPr>
        <p:spPr>
          <a:xfrm>
            <a:off x="914400" y="1932801"/>
            <a:ext cx="1600200" cy="276999"/>
          </a:xfrm>
          <a:prstGeom prst="rect">
            <a:avLst/>
          </a:prstGeom>
          <a:noFill/>
        </p:spPr>
        <p:txBody>
          <a:bodyPr wrap="square" rtlCol="0" anchor="b">
            <a:spAutoFit/>
          </a:bodyPr>
          <a:lstStyle/>
          <a:p>
            <a:pPr algn="r"/>
            <a:r>
              <a:rPr lang="en-US" sz="1200" dirty="0" smtClean="0">
                <a:solidFill>
                  <a:schemeClr val="accent2"/>
                </a:solidFill>
                <a:latin typeface="Arial" panose="020B0604020202020204" pitchFamily="34" charset="0"/>
                <a:cs typeface="Arial" panose="020B0604020202020204" pitchFamily="34" charset="0"/>
              </a:rPr>
              <a:t>Social Security</a:t>
            </a:r>
            <a:endParaRPr lang="en-US" sz="12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67189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6790"/>
            <a:ext cx="9144000" cy="888124"/>
          </a:xfrm>
        </p:spPr>
        <p:txBody>
          <a:bodyPr>
            <a:noAutofit/>
          </a:bodyPr>
          <a:lstStyle/>
          <a:p>
            <a:r>
              <a:rPr lang="en-US" sz="2800" dirty="0" smtClean="0"/>
              <a:t>Change in Number of People in Poverty After Including Each Element: 2015 (In millions) </a:t>
            </a:r>
            <a:endParaRPr lang="en-US" sz="2800" dirty="0"/>
          </a:p>
        </p:txBody>
      </p:sp>
      <p:graphicFrame>
        <p:nvGraphicFramePr>
          <p:cNvPr id="5" name="Chart Placeholder 4"/>
          <p:cNvGraphicFramePr>
            <a:graphicFrameLocks noGrp="1"/>
          </p:cNvGraphicFramePr>
          <p:nvPr>
            <p:ph type="chart" idx="1"/>
            <p:extLst>
              <p:ext uri="{D42A27DB-BD31-4B8C-83A1-F6EECF244321}">
                <p14:modId xmlns:p14="http://schemas.microsoft.com/office/powerpoint/2010/main" val="2695740041"/>
              </p:ext>
            </p:extLst>
          </p:nvPr>
        </p:nvGraphicFramePr>
        <p:xfrm>
          <a:off x="609600" y="1524000"/>
          <a:ext cx="7603173" cy="445627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7088038" y="5361699"/>
            <a:ext cx="838200" cy="292388"/>
          </a:xfrm>
          <a:prstGeom prst="rect">
            <a:avLst/>
          </a:prstGeom>
          <a:noFill/>
        </p:spPr>
        <p:txBody>
          <a:bodyPr wrap="square" rtlCol="0" anchor="t">
            <a:spAutoFit/>
          </a:bodyPr>
          <a:lstStyle/>
          <a:p>
            <a:r>
              <a:rPr lang="en-US" sz="1300" dirty="0" smtClean="0">
                <a:latin typeface="Arial" panose="020B0604020202020204" pitchFamily="34" charset="0"/>
                <a:cs typeface="Arial" panose="020B0604020202020204" pitchFamily="34" charset="0"/>
              </a:rPr>
              <a:t>11.3</a:t>
            </a:r>
            <a:endParaRPr lang="en-US" sz="1300" dirty="0">
              <a:latin typeface="Arial" panose="020B0604020202020204" pitchFamily="34" charset="0"/>
              <a:cs typeface="Arial" panose="020B0604020202020204" pitchFamily="34" charset="0"/>
            </a:endParaRPr>
          </a:p>
        </p:txBody>
      </p:sp>
      <p:sp>
        <p:nvSpPr>
          <p:cNvPr id="7" name="TextBox 6"/>
          <p:cNvSpPr txBox="1"/>
          <p:nvPr/>
        </p:nvSpPr>
        <p:spPr>
          <a:xfrm>
            <a:off x="4120992" y="6260121"/>
            <a:ext cx="3880008" cy="400110"/>
          </a:xfrm>
          <a:prstGeom prst="rect">
            <a:avLst/>
          </a:prstGeom>
          <a:noFill/>
        </p:spPr>
        <p:txBody>
          <a:bodyPr wrap="square" rtlCol="0">
            <a:spAutoFit/>
          </a:bodyPr>
          <a:lstStyle/>
          <a:p>
            <a:r>
              <a:rPr lang="en-US" sz="1000" dirty="0">
                <a:latin typeface="Arial" pitchFamily="34" charset="0"/>
                <a:cs typeface="Arial" pitchFamily="34" charset="0"/>
              </a:rPr>
              <a:t>Source: U.S. Census Bureau, Current Population Survey, </a:t>
            </a:r>
            <a:r>
              <a:rPr lang="en-US" sz="1000" dirty="0" smtClean="0">
                <a:latin typeface="Arial" pitchFamily="34" charset="0"/>
                <a:cs typeface="Arial" pitchFamily="34" charset="0"/>
              </a:rPr>
              <a:t>2016 </a:t>
            </a:r>
            <a:r>
              <a:rPr lang="en-US" sz="1000" dirty="0">
                <a:latin typeface="Arial" pitchFamily="34" charset="0"/>
                <a:cs typeface="Arial" pitchFamily="34" charset="0"/>
              </a:rPr>
              <a:t>Annual Social and Economic </a:t>
            </a:r>
            <a:r>
              <a:rPr lang="en-US" sz="1000" dirty="0" smtClean="0">
                <a:latin typeface="Arial" pitchFamily="34" charset="0"/>
                <a:cs typeface="Arial" pitchFamily="34" charset="0"/>
              </a:rPr>
              <a:t>Supplement. </a:t>
            </a:r>
            <a:endParaRPr lang="en-US" sz="1000" dirty="0">
              <a:latin typeface="Arial" pitchFamily="34" charset="0"/>
              <a:cs typeface="Arial" pitchFamily="34" charset="0"/>
            </a:endParaRPr>
          </a:p>
        </p:txBody>
      </p:sp>
      <p:sp>
        <p:nvSpPr>
          <p:cNvPr id="10" name="TextBox 9"/>
          <p:cNvSpPr txBox="1"/>
          <p:nvPr/>
        </p:nvSpPr>
        <p:spPr>
          <a:xfrm>
            <a:off x="533400" y="2161401"/>
            <a:ext cx="1981200" cy="276999"/>
          </a:xfrm>
          <a:prstGeom prst="rect">
            <a:avLst/>
          </a:prstGeom>
          <a:noFill/>
        </p:spPr>
        <p:txBody>
          <a:bodyPr wrap="square" rtlCol="0" anchor="b">
            <a:spAutoFit/>
          </a:bodyPr>
          <a:lstStyle/>
          <a:p>
            <a:pPr algn="r"/>
            <a:r>
              <a:rPr lang="en-US" sz="1200" dirty="0" smtClean="0">
                <a:solidFill>
                  <a:schemeClr val="accent2"/>
                </a:solidFill>
                <a:latin typeface="Arial" panose="020B0604020202020204" pitchFamily="34" charset="0"/>
                <a:cs typeface="Arial" panose="020B0604020202020204" pitchFamily="34" charset="0"/>
              </a:rPr>
              <a:t>Refundable tax credits</a:t>
            </a:r>
            <a:endParaRPr lang="en-US" sz="12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7566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02AEF69D-FCFE-4194-B574-E37A91A30734}" type="slidenum">
              <a:rPr lang="en-US" smtClean="0"/>
              <a:pPr>
                <a:defRPr/>
              </a:pPr>
              <a:t>2</a:t>
            </a:fld>
            <a:endParaRPr lang="en-US" dirty="0"/>
          </a:p>
        </p:txBody>
      </p:sp>
      <p:sp>
        <p:nvSpPr>
          <p:cNvPr id="5" name="Title 4"/>
          <p:cNvSpPr>
            <a:spLocks noGrp="1"/>
          </p:cNvSpPr>
          <p:nvPr>
            <p:ph type="title" idx="4294967295"/>
          </p:nvPr>
        </p:nvSpPr>
        <p:spPr>
          <a:xfrm>
            <a:off x="0" y="274638"/>
            <a:ext cx="8229600" cy="1143000"/>
          </a:xfrm>
        </p:spPr>
        <p:txBody>
          <a:bodyPr/>
          <a:lstStyle/>
          <a:p>
            <a:r>
              <a:rPr lang="en-US" b="1" dirty="0" smtClean="0"/>
              <a:t>   </a:t>
            </a:r>
            <a:endParaRPr lang="en-US" b="1" dirty="0"/>
          </a:p>
        </p:txBody>
      </p:sp>
      <p:sp>
        <p:nvSpPr>
          <p:cNvPr id="6" name="Content Placeholder 5"/>
          <p:cNvSpPr>
            <a:spLocks noGrp="1"/>
          </p:cNvSpPr>
          <p:nvPr>
            <p:ph idx="4294967295"/>
          </p:nvPr>
        </p:nvSpPr>
        <p:spPr>
          <a:xfrm>
            <a:off x="740228" y="1417638"/>
            <a:ext cx="7489371" cy="3883025"/>
          </a:xfrm>
        </p:spPr>
        <p:txBody>
          <a:bodyPr>
            <a:normAutofit/>
          </a:bodyPr>
          <a:lstStyle/>
          <a:p>
            <a:pPr>
              <a:buNone/>
            </a:pPr>
            <a:r>
              <a:rPr lang="en-US" sz="1400" i="1" dirty="0" smtClean="0"/>
              <a:t>	The views expressed in this research, including those related to statistical, methodological, technical, or operational issues, are solely those of the author and do not necessarily reflect the official positions or policies of the Census Bureau. The author accepts responsibility for all errors. </a:t>
            </a:r>
            <a:br>
              <a:rPr lang="en-US" sz="1400" i="1" dirty="0" smtClean="0"/>
            </a:br>
            <a:r>
              <a:rPr lang="en-US" sz="1400" i="1" dirty="0" smtClean="0"/>
              <a:t/>
            </a:r>
            <a:br>
              <a:rPr lang="en-US" sz="1400" i="1" dirty="0" smtClean="0"/>
            </a:br>
            <a:r>
              <a:rPr lang="en-US" sz="1400" i="1" dirty="0" smtClean="0"/>
              <a:t>This presentation is released to inform interested parties of ongoing research and to encourage discussion of work in progress. This presentation reports the results of research and analysis undertaken by Census Bureau staff. It has undergone more limited review than official publications.</a:t>
            </a:r>
            <a:endParaRPr lang="en-US" sz="1400" b="1" i="1" dirty="0" smtClean="0"/>
          </a:p>
        </p:txBody>
      </p:sp>
    </p:spTree>
    <p:extLst>
      <p:ext uri="{BB962C8B-B14F-4D97-AF65-F5344CB8AC3E}">
        <p14:creationId xmlns:p14="http://schemas.microsoft.com/office/powerpoint/2010/main" val="617868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6790"/>
            <a:ext cx="9144000" cy="888124"/>
          </a:xfrm>
        </p:spPr>
        <p:txBody>
          <a:bodyPr>
            <a:noAutofit/>
          </a:bodyPr>
          <a:lstStyle/>
          <a:p>
            <a:r>
              <a:rPr lang="en-US" sz="2800" dirty="0" smtClean="0"/>
              <a:t>Change in Number of People in Poverty After Including Each Element: 2015 (In millions) </a:t>
            </a:r>
            <a:endParaRPr lang="en-US" sz="2800" dirty="0"/>
          </a:p>
        </p:txBody>
      </p:sp>
      <p:graphicFrame>
        <p:nvGraphicFramePr>
          <p:cNvPr id="5" name="Chart Placeholder 4"/>
          <p:cNvGraphicFramePr>
            <a:graphicFrameLocks noGrp="1"/>
          </p:cNvGraphicFramePr>
          <p:nvPr>
            <p:ph type="chart" idx="1"/>
            <p:extLst>
              <p:ext uri="{D42A27DB-BD31-4B8C-83A1-F6EECF244321}">
                <p14:modId xmlns:p14="http://schemas.microsoft.com/office/powerpoint/2010/main" val="2984916680"/>
              </p:ext>
            </p:extLst>
          </p:nvPr>
        </p:nvGraphicFramePr>
        <p:xfrm>
          <a:off x="609600" y="1524000"/>
          <a:ext cx="7603173" cy="445627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7088038" y="5361699"/>
            <a:ext cx="838200" cy="292388"/>
          </a:xfrm>
          <a:prstGeom prst="rect">
            <a:avLst/>
          </a:prstGeom>
          <a:noFill/>
        </p:spPr>
        <p:txBody>
          <a:bodyPr wrap="square" rtlCol="0" anchor="t">
            <a:spAutoFit/>
          </a:bodyPr>
          <a:lstStyle/>
          <a:p>
            <a:r>
              <a:rPr lang="en-US" sz="1300" dirty="0" smtClean="0">
                <a:latin typeface="Arial" panose="020B0604020202020204" pitchFamily="34" charset="0"/>
                <a:cs typeface="Arial" panose="020B0604020202020204" pitchFamily="34" charset="0"/>
              </a:rPr>
              <a:t>11.3</a:t>
            </a:r>
            <a:endParaRPr lang="en-US" sz="1300" dirty="0">
              <a:latin typeface="Arial" panose="020B0604020202020204" pitchFamily="34" charset="0"/>
              <a:cs typeface="Arial" panose="020B0604020202020204" pitchFamily="34" charset="0"/>
            </a:endParaRPr>
          </a:p>
        </p:txBody>
      </p:sp>
      <p:sp>
        <p:nvSpPr>
          <p:cNvPr id="7" name="TextBox 6"/>
          <p:cNvSpPr txBox="1"/>
          <p:nvPr/>
        </p:nvSpPr>
        <p:spPr>
          <a:xfrm>
            <a:off x="4120992" y="6260121"/>
            <a:ext cx="3880008" cy="400110"/>
          </a:xfrm>
          <a:prstGeom prst="rect">
            <a:avLst/>
          </a:prstGeom>
          <a:noFill/>
        </p:spPr>
        <p:txBody>
          <a:bodyPr wrap="square" rtlCol="0">
            <a:spAutoFit/>
          </a:bodyPr>
          <a:lstStyle/>
          <a:p>
            <a:r>
              <a:rPr lang="en-US" sz="1000" dirty="0">
                <a:latin typeface="Arial" pitchFamily="34" charset="0"/>
                <a:cs typeface="Arial" pitchFamily="34" charset="0"/>
              </a:rPr>
              <a:t>Source: U.S. Census Bureau, Current Population Survey, </a:t>
            </a:r>
            <a:r>
              <a:rPr lang="en-US" sz="1000" dirty="0" smtClean="0">
                <a:latin typeface="Arial" pitchFamily="34" charset="0"/>
                <a:cs typeface="Arial" pitchFamily="34" charset="0"/>
              </a:rPr>
              <a:t>2016 </a:t>
            </a:r>
            <a:r>
              <a:rPr lang="en-US" sz="1000" dirty="0">
                <a:latin typeface="Arial" pitchFamily="34" charset="0"/>
                <a:cs typeface="Arial" pitchFamily="34" charset="0"/>
              </a:rPr>
              <a:t>Annual Social and Economic </a:t>
            </a:r>
            <a:r>
              <a:rPr lang="en-US" sz="1000" dirty="0" smtClean="0">
                <a:latin typeface="Arial" pitchFamily="34" charset="0"/>
                <a:cs typeface="Arial" pitchFamily="34" charset="0"/>
              </a:rPr>
              <a:t>Supplement. </a:t>
            </a:r>
            <a:endParaRPr lang="en-US" sz="1000" dirty="0">
              <a:latin typeface="Arial" pitchFamily="34" charset="0"/>
              <a:cs typeface="Arial" pitchFamily="34" charset="0"/>
            </a:endParaRPr>
          </a:p>
        </p:txBody>
      </p:sp>
      <p:sp>
        <p:nvSpPr>
          <p:cNvPr id="10" name="TextBox 9"/>
          <p:cNvSpPr txBox="1"/>
          <p:nvPr/>
        </p:nvSpPr>
        <p:spPr>
          <a:xfrm>
            <a:off x="914400" y="2390001"/>
            <a:ext cx="1600200" cy="276999"/>
          </a:xfrm>
          <a:prstGeom prst="rect">
            <a:avLst/>
          </a:prstGeom>
          <a:noFill/>
        </p:spPr>
        <p:txBody>
          <a:bodyPr wrap="square" rtlCol="0" anchor="b">
            <a:spAutoFit/>
          </a:bodyPr>
          <a:lstStyle/>
          <a:p>
            <a:pPr algn="r"/>
            <a:r>
              <a:rPr lang="en-US" sz="1200" dirty="0" smtClean="0">
                <a:solidFill>
                  <a:schemeClr val="accent2"/>
                </a:solidFill>
                <a:latin typeface="Arial" panose="020B0604020202020204" pitchFamily="34" charset="0"/>
                <a:cs typeface="Arial" panose="020B0604020202020204" pitchFamily="34" charset="0"/>
              </a:rPr>
              <a:t>SNAP</a:t>
            </a:r>
            <a:endParaRPr lang="en-US" sz="12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8139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6790"/>
            <a:ext cx="9144000" cy="888124"/>
          </a:xfrm>
        </p:spPr>
        <p:txBody>
          <a:bodyPr>
            <a:noAutofit/>
          </a:bodyPr>
          <a:lstStyle/>
          <a:p>
            <a:r>
              <a:rPr lang="en-US" sz="2800" dirty="0" smtClean="0"/>
              <a:t>Change in Number of People in Poverty After Including Each Element: 2015 (In millions) </a:t>
            </a:r>
            <a:endParaRPr lang="en-US" sz="2800" dirty="0"/>
          </a:p>
        </p:txBody>
      </p:sp>
      <p:graphicFrame>
        <p:nvGraphicFramePr>
          <p:cNvPr id="5" name="Chart Placeholder 4"/>
          <p:cNvGraphicFramePr>
            <a:graphicFrameLocks noGrp="1"/>
          </p:cNvGraphicFramePr>
          <p:nvPr>
            <p:ph type="chart" idx="1"/>
            <p:extLst>
              <p:ext uri="{D42A27DB-BD31-4B8C-83A1-F6EECF244321}">
                <p14:modId xmlns:p14="http://schemas.microsoft.com/office/powerpoint/2010/main" val="2070324584"/>
              </p:ext>
            </p:extLst>
          </p:nvPr>
        </p:nvGraphicFramePr>
        <p:xfrm>
          <a:off x="609600" y="1524000"/>
          <a:ext cx="7603173" cy="445627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7088038" y="5361699"/>
            <a:ext cx="838200" cy="292388"/>
          </a:xfrm>
          <a:prstGeom prst="rect">
            <a:avLst/>
          </a:prstGeom>
          <a:noFill/>
        </p:spPr>
        <p:txBody>
          <a:bodyPr wrap="square" rtlCol="0" anchor="t">
            <a:spAutoFit/>
          </a:bodyPr>
          <a:lstStyle/>
          <a:p>
            <a:r>
              <a:rPr lang="en-US" sz="1300" dirty="0" smtClean="0">
                <a:solidFill>
                  <a:schemeClr val="accent2"/>
                </a:solidFill>
                <a:latin typeface="Arial" panose="020B0604020202020204" pitchFamily="34" charset="0"/>
                <a:cs typeface="Arial" panose="020B0604020202020204" pitchFamily="34" charset="0"/>
              </a:rPr>
              <a:t>11.3</a:t>
            </a:r>
            <a:endParaRPr lang="en-US" sz="1300" dirty="0">
              <a:solidFill>
                <a:schemeClr val="accent2"/>
              </a:solidFill>
              <a:latin typeface="Arial" panose="020B0604020202020204" pitchFamily="34" charset="0"/>
              <a:cs typeface="Arial" panose="020B0604020202020204" pitchFamily="34" charset="0"/>
            </a:endParaRPr>
          </a:p>
        </p:txBody>
      </p:sp>
      <p:sp>
        <p:nvSpPr>
          <p:cNvPr id="7" name="TextBox 6"/>
          <p:cNvSpPr txBox="1"/>
          <p:nvPr/>
        </p:nvSpPr>
        <p:spPr>
          <a:xfrm>
            <a:off x="4120992" y="6260121"/>
            <a:ext cx="3880008" cy="400110"/>
          </a:xfrm>
          <a:prstGeom prst="rect">
            <a:avLst/>
          </a:prstGeom>
          <a:noFill/>
        </p:spPr>
        <p:txBody>
          <a:bodyPr wrap="square" rtlCol="0">
            <a:spAutoFit/>
          </a:bodyPr>
          <a:lstStyle/>
          <a:p>
            <a:r>
              <a:rPr lang="en-US" sz="1000" dirty="0">
                <a:latin typeface="Arial" pitchFamily="34" charset="0"/>
                <a:cs typeface="Arial" pitchFamily="34" charset="0"/>
              </a:rPr>
              <a:t>Source: U.S. Census Bureau, Current Population Survey, </a:t>
            </a:r>
            <a:r>
              <a:rPr lang="en-US" sz="1000" dirty="0" smtClean="0">
                <a:latin typeface="Arial" pitchFamily="34" charset="0"/>
                <a:cs typeface="Arial" pitchFamily="34" charset="0"/>
              </a:rPr>
              <a:t>2016 </a:t>
            </a:r>
            <a:r>
              <a:rPr lang="en-US" sz="1000" dirty="0">
                <a:latin typeface="Arial" pitchFamily="34" charset="0"/>
                <a:cs typeface="Arial" pitchFamily="34" charset="0"/>
              </a:rPr>
              <a:t>Annual Social and Economic </a:t>
            </a:r>
            <a:r>
              <a:rPr lang="en-US" sz="1000" dirty="0" smtClean="0">
                <a:latin typeface="Arial" pitchFamily="34" charset="0"/>
                <a:cs typeface="Arial" pitchFamily="34" charset="0"/>
              </a:rPr>
              <a:t>Supplement. </a:t>
            </a:r>
            <a:endParaRPr lang="en-US" sz="1000" dirty="0">
              <a:latin typeface="Arial" pitchFamily="34" charset="0"/>
              <a:cs typeface="Arial" pitchFamily="34" charset="0"/>
            </a:endParaRPr>
          </a:p>
        </p:txBody>
      </p:sp>
      <p:sp>
        <p:nvSpPr>
          <p:cNvPr id="10" name="TextBox 9"/>
          <p:cNvSpPr txBox="1"/>
          <p:nvPr/>
        </p:nvSpPr>
        <p:spPr>
          <a:xfrm>
            <a:off x="914400" y="5361801"/>
            <a:ext cx="1600200" cy="276999"/>
          </a:xfrm>
          <a:prstGeom prst="rect">
            <a:avLst/>
          </a:prstGeom>
          <a:noFill/>
        </p:spPr>
        <p:txBody>
          <a:bodyPr wrap="square" rtlCol="0" anchor="b">
            <a:spAutoFit/>
          </a:bodyPr>
          <a:lstStyle/>
          <a:p>
            <a:pPr algn="r"/>
            <a:r>
              <a:rPr lang="en-US" sz="1200" dirty="0" smtClean="0">
                <a:solidFill>
                  <a:schemeClr val="accent2"/>
                </a:solidFill>
                <a:latin typeface="Arial" panose="020B0604020202020204" pitchFamily="34" charset="0"/>
                <a:cs typeface="Arial" panose="020B0604020202020204" pitchFamily="34" charset="0"/>
              </a:rPr>
              <a:t>Medical expenses</a:t>
            </a:r>
            <a:endParaRPr lang="en-US" sz="12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572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
            <a:ext cx="7620000" cy="5829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86000" y="457200"/>
            <a:ext cx="685800" cy="200055"/>
          </a:xfrm>
          <a:prstGeom prst="rect">
            <a:avLst/>
          </a:prstGeom>
          <a:solidFill>
            <a:schemeClr val="bg1"/>
          </a:solidFill>
        </p:spPr>
        <p:txBody>
          <a:bodyPr wrap="square" rtlCol="0">
            <a:spAutoFit/>
          </a:bodyPr>
          <a:lstStyle/>
          <a:p>
            <a:endParaRPr lang="en-US" sz="700" dirty="0"/>
          </a:p>
        </p:txBody>
      </p:sp>
    </p:spTree>
    <p:extLst>
      <p:ext uri="{BB962C8B-B14F-4D97-AF65-F5344CB8AC3E}">
        <p14:creationId xmlns:p14="http://schemas.microsoft.com/office/powerpoint/2010/main" val="33718434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tLang="en-US" sz="3600" u="sng" dirty="0" smtClean="0">
                <a:latin typeface="Arial" charset="0"/>
              </a:rPr>
              <a:t>When to Use ACS- </a:t>
            </a:r>
            <a:r>
              <a:rPr lang="en-US" altLang="en-US" sz="3600" u="sng" dirty="0">
                <a:latin typeface="Arial" charset="0"/>
              </a:rPr>
              <a:t>CPS </a:t>
            </a:r>
            <a:r>
              <a:rPr lang="en-US" altLang="en-US" sz="3600" u="sng" dirty="0" smtClean="0">
                <a:latin typeface="Arial" charset="0"/>
              </a:rPr>
              <a:t>Data</a:t>
            </a:r>
            <a:endParaRPr lang="en-US" sz="3600" dirty="0"/>
          </a:p>
        </p:txBody>
      </p:sp>
      <p:sp>
        <p:nvSpPr>
          <p:cNvPr id="3" name="Content Placeholder 2"/>
          <p:cNvSpPr>
            <a:spLocks noGrp="1"/>
          </p:cNvSpPr>
          <p:nvPr>
            <p:ph idx="1"/>
          </p:nvPr>
        </p:nvSpPr>
        <p:spPr>
          <a:xfrm>
            <a:off x="457200" y="1447800"/>
            <a:ext cx="8229600" cy="4678363"/>
          </a:xfrm>
          <a:ln>
            <a:solidFill>
              <a:srgbClr val="000000"/>
            </a:solidFill>
          </a:ln>
        </p:spPr>
        <p:txBody>
          <a:bodyPr>
            <a:normAutofit fontScale="92500" lnSpcReduction="10000"/>
          </a:bodyPr>
          <a:lstStyle/>
          <a:p>
            <a:pPr>
              <a:buFont typeface="Arial" panose="020B0604020202020204" pitchFamily="34" charset="0"/>
              <a:buChar char="•"/>
            </a:pPr>
            <a:r>
              <a:rPr lang="en-US" altLang="en-US" dirty="0">
                <a:latin typeface="Arial" charset="0"/>
              </a:rPr>
              <a:t>In general national level estimates from both surveys are consistent and comparable, most of the differences are not statistically significant</a:t>
            </a:r>
          </a:p>
          <a:p>
            <a:pPr>
              <a:buFont typeface="Arial" panose="020B0604020202020204" pitchFamily="34" charset="0"/>
              <a:buChar char="•"/>
            </a:pPr>
            <a:r>
              <a:rPr lang="en-US" altLang="en-US" dirty="0">
                <a:latin typeface="Arial" charset="0"/>
              </a:rPr>
              <a:t>It is recommended to use the CPS estimates at the national level</a:t>
            </a:r>
          </a:p>
          <a:p>
            <a:pPr>
              <a:buFont typeface="Arial" panose="020B0604020202020204" pitchFamily="34" charset="0"/>
              <a:buChar char="•"/>
            </a:pPr>
            <a:r>
              <a:rPr lang="en-US" altLang="en-US" dirty="0">
                <a:latin typeface="Arial" charset="0"/>
              </a:rPr>
              <a:t>State level estimates in general are similar and no systematic differences observed, </a:t>
            </a:r>
          </a:p>
          <a:p>
            <a:pPr>
              <a:buFont typeface="Arial" panose="020B0604020202020204" pitchFamily="34" charset="0"/>
              <a:buChar char="•"/>
            </a:pPr>
            <a:r>
              <a:rPr lang="en-US" altLang="en-US" dirty="0">
                <a:latin typeface="Arial" charset="0"/>
              </a:rPr>
              <a:t>For use at state and lower geographic levels ACS estimates are recommended</a:t>
            </a:r>
          </a:p>
          <a:p>
            <a:endParaRPr lang="en-US" dirty="0"/>
          </a:p>
        </p:txBody>
      </p:sp>
    </p:spTree>
    <p:extLst>
      <p:ext uri="{BB962C8B-B14F-4D97-AF65-F5344CB8AC3E}">
        <p14:creationId xmlns:p14="http://schemas.microsoft.com/office/powerpoint/2010/main" val="28939216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smtClean="0"/>
              <a:t>Why Try to Implement the SPM in the ACS?</a:t>
            </a:r>
            <a:endParaRPr lang="en-US" sz="3600" b="1" dirty="0"/>
          </a:p>
        </p:txBody>
      </p:sp>
      <p:sp>
        <p:nvSpPr>
          <p:cNvPr id="3" name="Content Placeholder 2"/>
          <p:cNvSpPr>
            <a:spLocks noGrp="1"/>
          </p:cNvSpPr>
          <p:nvPr>
            <p:ph idx="1"/>
          </p:nvPr>
        </p:nvSpPr>
        <p:spPr/>
        <p:txBody>
          <a:bodyPr>
            <a:normAutofit/>
          </a:bodyPr>
          <a:lstStyle/>
          <a:p>
            <a:r>
              <a:rPr lang="en-US" sz="2800" dirty="0" smtClean="0"/>
              <a:t>CPS ASEC sample not large enough for</a:t>
            </a:r>
          </a:p>
          <a:p>
            <a:pPr lvl="1"/>
            <a:r>
              <a:rPr lang="en-US" sz="2400" dirty="0" smtClean="0"/>
              <a:t>  single year state level poverty estimates</a:t>
            </a:r>
          </a:p>
          <a:p>
            <a:pPr lvl="1"/>
            <a:r>
              <a:rPr lang="en-US" sz="2400" dirty="0"/>
              <a:t> </a:t>
            </a:r>
            <a:r>
              <a:rPr lang="en-US" sz="2400" dirty="0" smtClean="0"/>
              <a:t> </a:t>
            </a:r>
            <a:r>
              <a:rPr lang="en-US" sz="2400" dirty="0" err="1" smtClean="0"/>
              <a:t>substate</a:t>
            </a:r>
            <a:r>
              <a:rPr lang="en-US" sz="2400" dirty="0" smtClean="0"/>
              <a:t> poverty estimates, e.g. metro area</a:t>
            </a:r>
          </a:p>
          <a:p>
            <a:r>
              <a:rPr lang="en-US" sz="2800" dirty="0" smtClean="0"/>
              <a:t>Researchers across country using the ACS to estimate SPM-like measures</a:t>
            </a:r>
          </a:p>
          <a:p>
            <a:pPr lvl="1"/>
            <a:r>
              <a:rPr lang="en-US" sz="2400" dirty="0" smtClean="0"/>
              <a:t>  New York City, Wisconsin, Urban Institute, New York State, Philadelphia, San Francisco, California, Virginia</a:t>
            </a:r>
          </a:p>
          <a:p>
            <a:pPr lvl="1"/>
            <a:r>
              <a:rPr lang="en-US" sz="2400" dirty="0" smtClean="0"/>
              <a:t>  interest in production of comparable estimates</a:t>
            </a:r>
          </a:p>
          <a:p>
            <a:pPr lvl="1"/>
            <a:r>
              <a:rPr lang="en-US" sz="2400" dirty="0"/>
              <a:t> </a:t>
            </a:r>
            <a:r>
              <a:rPr lang="en-US" sz="2400" dirty="0" smtClean="0"/>
              <a:t> provide estimates for jurisdictions not able to fund their own research operations</a:t>
            </a:r>
          </a:p>
          <a:p>
            <a:pPr marL="0" indent="0">
              <a:buNone/>
            </a:pPr>
            <a:endParaRPr lang="en-US" dirty="0"/>
          </a:p>
        </p:txBody>
      </p:sp>
      <p:sp>
        <p:nvSpPr>
          <p:cNvPr id="4" name="Slide Number Placeholder 3"/>
          <p:cNvSpPr>
            <a:spLocks noGrp="1"/>
          </p:cNvSpPr>
          <p:nvPr>
            <p:ph type="sldNum" sz="quarter" idx="12"/>
          </p:nvPr>
        </p:nvSpPr>
        <p:spPr/>
        <p:txBody>
          <a:bodyPr/>
          <a:lstStyle/>
          <a:p>
            <a:fld id="{8C6B5B77-4519-43AE-B0BC-D3C0E1CB2607}" type="slidenum">
              <a:rPr lang="en-US" smtClean="0"/>
              <a:pPr/>
              <a:t>24</a:t>
            </a:fld>
            <a:endParaRPr lang="en-US" dirty="0"/>
          </a:p>
        </p:txBody>
      </p:sp>
    </p:spTree>
    <p:extLst>
      <p:ext uri="{BB962C8B-B14F-4D97-AF65-F5344CB8AC3E}">
        <p14:creationId xmlns:p14="http://schemas.microsoft.com/office/powerpoint/2010/main" val="3025745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Challenges when implementing the SPM using the ACS</a:t>
            </a:r>
            <a:endParaRPr lang="en-US" sz="3200" b="1" dirty="0"/>
          </a:p>
        </p:txBody>
      </p:sp>
      <p:sp>
        <p:nvSpPr>
          <p:cNvPr id="3" name="Content Placeholder 2"/>
          <p:cNvSpPr>
            <a:spLocks noGrp="1"/>
          </p:cNvSpPr>
          <p:nvPr>
            <p:ph idx="1"/>
          </p:nvPr>
        </p:nvSpPr>
        <p:spPr/>
        <p:txBody>
          <a:bodyPr>
            <a:normAutofit lnSpcReduction="10000"/>
          </a:bodyPr>
          <a:lstStyle/>
          <a:p>
            <a:r>
              <a:rPr lang="en-US" sz="2800" dirty="0" smtClean="0"/>
              <a:t>Unit of analysis – ACS does not identify unrelated subfamilies</a:t>
            </a:r>
          </a:p>
          <a:p>
            <a:r>
              <a:rPr lang="en-US" sz="2800" dirty="0" smtClean="0"/>
              <a:t>Thresholds</a:t>
            </a:r>
          </a:p>
          <a:p>
            <a:pPr lvl="1"/>
            <a:r>
              <a:rPr lang="en-US" sz="2400" dirty="0" smtClean="0"/>
              <a:t>Inflation adjustment</a:t>
            </a:r>
          </a:p>
          <a:p>
            <a:pPr lvl="1"/>
            <a:r>
              <a:rPr lang="en-US" sz="2400" dirty="0" smtClean="0"/>
              <a:t>Geographic unit for cost of living adjustment</a:t>
            </a:r>
          </a:p>
          <a:p>
            <a:r>
              <a:rPr lang="en-US" sz="2800" dirty="0" smtClean="0"/>
              <a:t>Resources</a:t>
            </a:r>
          </a:p>
          <a:p>
            <a:pPr lvl="1"/>
            <a:r>
              <a:rPr lang="en-US" sz="2400" dirty="0" smtClean="0"/>
              <a:t>Noncash benefits</a:t>
            </a:r>
          </a:p>
          <a:p>
            <a:pPr lvl="1"/>
            <a:r>
              <a:rPr lang="en-US" sz="2400" dirty="0" smtClean="0"/>
              <a:t>Necessary expenditures</a:t>
            </a:r>
          </a:p>
          <a:p>
            <a:pPr lvl="2"/>
            <a:r>
              <a:rPr lang="en-US" sz="2000" dirty="0" smtClean="0"/>
              <a:t>Taxes </a:t>
            </a:r>
          </a:p>
          <a:p>
            <a:pPr lvl="2"/>
            <a:r>
              <a:rPr lang="en-US" sz="2000" dirty="0"/>
              <a:t>C</a:t>
            </a:r>
            <a:r>
              <a:rPr lang="en-US" sz="2000" dirty="0" smtClean="0"/>
              <a:t>hildcare and other work-related expenses</a:t>
            </a:r>
          </a:p>
          <a:p>
            <a:pPr lvl="2"/>
            <a:r>
              <a:rPr lang="en-US" sz="2000" dirty="0"/>
              <a:t>M</a:t>
            </a:r>
            <a:r>
              <a:rPr lang="en-US" sz="2000" dirty="0" smtClean="0"/>
              <a:t>edical out-of-pocket expenses</a:t>
            </a:r>
          </a:p>
          <a:p>
            <a:pPr lvl="1"/>
            <a:endParaRPr lang="en-US" dirty="0"/>
          </a:p>
          <a:p>
            <a:pPr lvl="2"/>
            <a:endParaRPr lang="en-US" dirty="0"/>
          </a:p>
        </p:txBody>
      </p:sp>
      <p:sp>
        <p:nvSpPr>
          <p:cNvPr id="4" name="Slide Number Placeholder 3"/>
          <p:cNvSpPr>
            <a:spLocks noGrp="1"/>
          </p:cNvSpPr>
          <p:nvPr>
            <p:ph type="sldNum" sz="quarter" idx="12"/>
          </p:nvPr>
        </p:nvSpPr>
        <p:spPr/>
        <p:txBody>
          <a:bodyPr/>
          <a:lstStyle/>
          <a:p>
            <a:fld id="{8C6B5B77-4519-43AE-B0BC-D3C0E1CB2607}" type="slidenum">
              <a:rPr lang="en-US" smtClean="0"/>
              <a:pPr/>
              <a:t>25</a:t>
            </a:fld>
            <a:endParaRPr lang="en-US" dirty="0"/>
          </a:p>
        </p:txBody>
      </p:sp>
    </p:spTree>
    <p:extLst>
      <p:ext uri="{BB962C8B-B14F-4D97-AF65-F5344CB8AC3E}">
        <p14:creationId xmlns:p14="http://schemas.microsoft.com/office/powerpoint/2010/main" val="138533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457200" y="762000"/>
            <a:ext cx="8229600" cy="5364163"/>
          </a:xfrm>
        </p:spPr>
        <p:txBody>
          <a:bodyPr>
            <a:normAutofit fontScale="85000" lnSpcReduction="20000"/>
          </a:bodyPr>
          <a:lstStyle/>
          <a:p>
            <a:r>
              <a:rPr lang="en-US" b="1" dirty="0" smtClean="0"/>
              <a:t>Unit of Analysis</a:t>
            </a:r>
          </a:p>
          <a:p>
            <a:pPr lvl="1"/>
            <a:r>
              <a:rPr lang="en-US" dirty="0" smtClean="0"/>
              <a:t>IPUMs rules used to assign relationship codes to unrelated individuals – creating unrelated subfamilies to be grouped together for calculating taxes and poverty status and adding cohabiting partners and their relatives to the householder’s resource unit</a:t>
            </a:r>
          </a:p>
          <a:p>
            <a:pPr lvl="2"/>
            <a:r>
              <a:rPr lang="en-US" dirty="0" smtClean="0"/>
              <a:t>uses </a:t>
            </a:r>
            <a:r>
              <a:rPr lang="en-US" dirty="0"/>
              <a:t>age, marital status, and the order in which individuals are listed on the ACS form to assign the </a:t>
            </a:r>
            <a:r>
              <a:rPr lang="en-US" dirty="0" smtClean="0"/>
              <a:t>pointers</a:t>
            </a:r>
          </a:p>
          <a:p>
            <a:pPr lvl="2"/>
            <a:r>
              <a:rPr lang="en-US" dirty="0" smtClean="0"/>
              <a:t>Very few unrelated subfamilies – 375,000</a:t>
            </a:r>
          </a:p>
          <a:p>
            <a:pPr lvl="2"/>
            <a:r>
              <a:rPr lang="en-US" dirty="0"/>
              <a:t>r</a:t>
            </a:r>
            <a:r>
              <a:rPr lang="en-US" dirty="0" smtClean="0"/>
              <a:t>educes the number of unrelated individuals from 48.5 million to about 44 million</a:t>
            </a:r>
          </a:p>
          <a:p>
            <a:r>
              <a:rPr lang="en-US" b="1" dirty="0" smtClean="0"/>
              <a:t>Thresholds</a:t>
            </a:r>
          </a:p>
          <a:p>
            <a:pPr lvl="1"/>
            <a:r>
              <a:rPr lang="en-US" dirty="0" smtClean="0"/>
              <a:t>Translated MSAs to PUMA level to adjust for geographic differences in the cost of living</a:t>
            </a:r>
          </a:p>
          <a:p>
            <a:pPr lvl="1"/>
            <a:r>
              <a:rPr lang="en-US" dirty="0" smtClean="0"/>
              <a:t>Used an average calendar year threshold and adjusted income</a:t>
            </a:r>
            <a:endParaRPr lang="en-US" dirty="0"/>
          </a:p>
        </p:txBody>
      </p:sp>
    </p:spTree>
    <p:extLst>
      <p:ext uri="{BB962C8B-B14F-4D97-AF65-F5344CB8AC3E}">
        <p14:creationId xmlns:p14="http://schemas.microsoft.com/office/powerpoint/2010/main" val="1708577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34634"/>
          </a:xfrm>
        </p:spPr>
        <p:txBody>
          <a:bodyPr>
            <a:normAutofit/>
          </a:bodyPr>
          <a:lstStyle/>
          <a:p>
            <a:r>
              <a:rPr lang="en-US" sz="3200" b="1" dirty="0" smtClean="0"/>
              <a:t>Data  on Noncash Benefits:  CPS vs. ACS</a:t>
            </a:r>
            <a:endParaRPr lang="en-US" sz="32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15238352"/>
              </p:ext>
            </p:extLst>
          </p:nvPr>
        </p:nvGraphicFramePr>
        <p:xfrm>
          <a:off x="457200" y="1274164"/>
          <a:ext cx="8229600" cy="4369716"/>
        </p:xfrm>
        <a:graphic>
          <a:graphicData uri="http://schemas.openxmlformats.org/drawingml/2006/table">
            <a:tbl>
              <a:tblPr firstRow="1" bandRow="1">
                <a:tableStyleId>{5C22544A-7EE6-4342-B048-85BDC9FD1C3A}</a:tableStyleId>
              </a:tblPr>
              <a:tblGrid>
                <a:gridCol w="3545174"/>
                <a:gridCol w="1214203"/>
                <a:gridCol w="1079292"/>
                <a:gridCol w="1244183"/>
                <a:gridCol w="1146748"/>
              </a:tblGrid>
              <a:tr h="400740">
                <a:tc>
                  <a:txBody>
                    <a:bodyPr/>
                    <a:lstStyle/>
                    <a:p>
                      <a:r>
                        <a:rPr lang="en-US" dirty="0" smtClean="0"/>
                        <a:t>NONCASH</a:t>
                      </a:r>
                      <a:r>
                        <a:rPr lang="en-US" baseline="0" dirty="0" smtClean="0"/>
                        <a:t> Benefit</a:t>
                      </a:r>
                      <a:endParaRPr lang="en-US" dirty="0"/>
                    </a:p>
                  </a:txBody>
                  <a:tcPr/>
                </a:tc>
                <a:tc gridSpan="2">
                  <a:txBody>
                    <a:bodyPr/>
                    <a:lstStyle/>
                    <a:p>
                      <a:pPr algn="ctr"/>
                      <a:r>
                        <a:rPr lang="en-US" dirty="0" smtClean="0"/>
                        <a:t>CPS ASEC</a:t>
                      </a:r>
                      <a:endParaRPr lang="en-US" dirty="0"/>
                    </a:p>
                  </a:txBody>
                  <a:tcPr anchor="ctr"/>
                </a:tc>
                <a:tc hMerge="1">
                  <a:txBody>
                    <a:bodyPr/>
                    <a:lstStyle/>
                    <a:p>
                      <a:endParaRPr lang="en-US" dirty="0"/>
                    </a:p>
                  </a:txBody>
                  <a:tcPr/>
                </a:tc>
                <a:tc gridSpan="2">
                  <a:txBody>
                    <a:bodyPr/>
                    <a:lstStyle/>
                    <a:p>
                      <a:pPr algn="ctr"/>
                      <a:r>
                        <a:rPr lang="en-US" dirty="0" smtClean="0"/>
                        <a:t>ACS</a:t>
                      </a:r>
                      <a:endParaRPr lang="en-US" dirty="0"/>
                    </a:p>
                  </a:txBody>
                  <a:tcPr anchor="ctr"/>
                </a:tc>
                <a:tc hMerge="1">
                  <a:txBody>
                    <a:bodyPr/>
                    <a:lstStyle/>
                    <a:p>
                      <a:endParaRPr lang="en-US" dirty="0"/>
                    </a:p>
                  </a:txBody>
                  <a:tcPr/>
                </a:tc>
              </a:tr>
              <a:tr h="400740">
                <a:tc>
                  <a:txBody>
                    <a:bodyPr/>
                    <a:lstStyle/>
                    <a:p>
                      <a:endParaRPr lang="en-US" sz="1400" dirty="0"/>
                    </a:p>
                  </a:txBody>
                  <a:tcPr/>
                </a:tc>
                <a:tc>
                  <a:txBody>
                    <a:bodyPr/>
                    <a:lstStyle/>
                    <a:p>
                      <a:r>
                        <a:rPr lang="en-US" sz="1400" dirty="0" smtClean="0"/>
                        <a:t>Participation</a:t>
                      </a:r>
                      <a:endParaRPr lang="en-US" sz="1400" dirty="0"/>
                    </a:p>
                  </a:txBody>
                  <a:tcPr/>
                </a:tc>
                <a:tc>
                  <a:txBody>
                    <a:bodyPr/>
                    <a:lstStyle/>
                    <a:p>
                      <a:r>
                        <a:rPr lang="en-US" dirty="0" smtClean="0"/>
                        <a:t>Amount</a:t>
                      </a:r>
                      <a:endParaRPr lang="en-US" dirty="0"/>
                    </a:p>
                  </a:txBody>
                  <a:tcPr/>
                </a:tc>
                <a:tc>
                  <a:txBody>
                    <a:bodyPr/>
                    <a:lstStyle/>
                    <a:p>
                      <a:r>
                        <a:rPr lang="en-US" sz="1400" dirty="0" smtClean="0"/>
                        <a:t>Participation</a:t>
                      </a:r>
                      <a:endParaRPr lang="en-US" sz="1400" dirty="0"/>
                    </a:p>
                  </a:txBody>
                  <a:tcPr/>
                </a:tc>
                <a:tc>
                  <a:txBody>
                    <a:bodyPr/>
                    <a:lstStyle/>
                    <a:p>
                      <a:r>
                        <a:rPr lang="en-US" dirty="0" smtClean="0"/>
                        <a:t>Amount</a:t>
                      </a:r>
                      <a:endParaRPr lang="en-US" dirty="0"/>
                    </a:p>
                  </a:txBody>
                  <a:tcPr/>
                </a:tc>
              </a:tr>
              <a:tr h="691689">
                <a:tc>
                  <a:txBody>
                    <a:bodyPr/>
                    <a:lstStyle/>
                    <a:p>
                      <a:r>
                        <a:rPr lang="en-US" dirty="0" smtClean="0"/>
                        <a:t>SNAP – Supplemental Nutrition</a:t>
                      </a:r>
                      <a:r>
                        <a:rPr lang="en-US" baseline="0" dirty="0" smtClean="0"/>
                        <a:t> Assistance Program</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r>
              <a:tr h="691689">
                <a:tc>
                  <a:txBody>
                    <a:bodyPr/>
                    <a:lstStyle/>
                    <a:p>
                      <a:r>
                        <a:rPr lang="en-US" dirty="0" smtClean="0"/>
                        <a:t>WIC  - Women,</a:t>
                      </a:r>
                      <a:r>
                        <a:rPr lang="en-US" baseline="0" dirty="0" smtClean="0"/>
                        <a:t> Infants and Children Nutrition Program</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r>
              <a:tr h="400740">
                <a:tc>
                  <a:txBody>
                    <a:bodyPr/>
                    <a:lstStyle/>
                    <a:p>
                      <a:r>
                        <a:rPr lang="en-US" dirty="0" smtClean="0"/>
                        <a:t>Regular School</a:t>
                      </a:r>
                      <a:r>
                        <a:rPr lang="en-US" baseline="0" dirty="0" smtClean="0"/>
                        <a:t> Lunch</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r>
              <a:tr h="691689">
                <a:tc>
                  <a:txBody>
                    <a:bodyPr/>
                    <a:lstStyle/>
                    <a:p>
                      <a:r>
                        <a:rPr lang="en-US" dirty="0" smtClean="0"/>
                        <a:t>Free or Reduced</a:t>
                      </a:r>
                      <a:r>
                        <a:rPr lang="en-US" baseline="0" dirty="0" smtClean="0"/>
                        <a:t> Price School Lunch</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r>
              <a:tr h="400740">
                <a:tc>
                  <a:txBody>
                    <a:bodyPr/>
                    <a:lstStyle/>
                    <a:p>
                      <a:r>
                        <a:rPr lang="en-US" dirty="0" smtClean="0"/>
                        <a:t>Housing Assistance</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r>
              <a:tr h="691689">
                <a:tc>
                  <a:txBody>
                    <a:bodyPr/>
                    <a:lstStyle/>
                    <a:p>
                      <a:r>
                        <a:rPr lang="en-US" dirty="0" smtClean="0"/>
                        <a:t>LIHEAP – Low</a:t>
                      </a:r>
                      <a:r>
                        <a:rPr lang="en-US" baseline="0" dirty="0" smtClean="0"/>
                        <a:t> Income Home Energy Assistance Program</a:t>
                      </a:r>
                      <a:endParaRPr lang="en-US" dirty="0"/>
                    </a:p>
                  </a:txBody>
                  <a:tcPr/>
                </a:tc>
                <a:tc>
                  <a:txBody>
                    <a:bodyPr/>
                    <a:lstStyle/>
                    <a:p>
                      <a:r>
                        <a:rPr lang="en-US" dirty="0" smtClean="0"/>
                        <a:t>YES</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8C6B5B77-4519-43AE-B0BC-D3C0E1CB2607}" type="slidenum">
              <a:rPr lang="en-US" smtClean="0"/>
              <a:pPr/>
              <a:t>27</a:t>
            </a:fld>
            <a:endParaRPr lang="en-US" dirty="0"/>
          </a:p>
        </p:txBody>
      </p:sp>
    </p:spTree>
    <p:extLst>
      <p:ext uri="{BB962C8B-B14F-4D97-AF65-F5344CB8AC3E}">
        <p14:creationId xmlns:p14="http://schemas.microsoft.com/office/powerpoint/2010/main" val="197184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Data on Necessary Expenditures</a:t>
            </a:r>
            <a:endParaRPr lang="en-US" sz="32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38088957"/>
              </p:ext>
            </p:extLst>
          </p:nvPr>
        </p:nvGraphicFramePr>
        <p:xfrm>
          <a:off x="457200" y="1600200"/>
          <a:ext cx="8229600" cy="21234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Necessary Expenditures</a:t>
                      </a:r>
                      <a:endParaRPr lang="en-US" dirty="0"/>
                    </a:p>
                  </a:txBody>
                  <a:tcPr/>
                </a:tc>
                <a:tc>
                  <a:txBody>
                    <a:bodyPr/>
                    <a:lstStyle/>
                    <a:p>
                      <a:r>
                        <a:rPr lang="en-US" dirty="0" smtClean="0"/>
                        <a:t>CPS</a:t>
                      </a:r>
                      <a:r>
                        <a:rPr lang="en-US" baseline="0" dirty="0" smtClean="0"/>
                        <a:t> ASEC</a:t>
                      </a:r>
                      <a:endParaRPr lang="en-US" dirty="0"/>
                    </a:p>
                  </a:txBody>
                  <a:tcPr/>
                </a:tc>
                <a:tc>
                  <a:txBody>
                    <a:bodyPr/>
                    <a:lstStyle/>
                    <a:p>
                      <a:r>
                        <a:rPr lang="en-US" dirty="0" smtClean="0"/>
                        <a:t>ACS</a:t>
                      </a:r>
                      <a:endParaRPr lang="en-US" dirty="0"/>
                    </a:p>
                  </a:txBody>
                  <a:tcPr/>
                </a:tc>
              </a:tr>
              <a:tr h="370840">
                <a:tc>
                  <a:txBody>
                    <a:bodyPr/>
                    <a:lstStyle/>
                    <a:p>
                      <a:r>
                        <a:rPr lang="en-US" dirty="0" smtClean="0"/>
                        <a:t>Taxes</a:t>
                      </a:r>
                      <a:endParaRPr lang="en-US" dirty="0"/>
                    </a:p>
                  </a:txBody>
                  <a:tcPr/>
                </a:tc>
                <a:tc>
                  <a:txBody>
                    <a:bodyPr/>
                    <a:lstStyle/>
                    <a:p>
                      <a:r>
                        <a:rPr lang="en-US" dirty="0" smtClean="0"/>
                        <a:t>NO</a:t>
                      </a:r>
                      <a:endParaRPr lang="en-US" dirty="0"/>
                    </a:p>
                  </a:txBody>
                  <a:tcPr/>
                </a:tc>
                <a:tc>
                  <a:txBody>
                    <a:bodyPr/>
                    <a:lstStyle/>
                    <a:p>
                      <a:r>
                        <a:rPr lang="en-US" dirty="0" smtClean="0"/>
                        <a:t>NO</a:t>
                      </a:r>
                      <a:endParaRPr lang="en-US" dirty="0"/>
                    </a:p>
                  </a:txBody>
                  <a:tcPr/>
                </a:tc>
              </a:tr>
              <a:tr h="370840">
                <a:tc>
                  <a:txBody>
                    <a:bodyPr/>
                    <a:lstStyle/>
                    <a:p>
                      <a:r>
                        <a:rPr lang="en-US" dirty="0" smtClean="0"/>
                        <a:t>Child Care</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r>
              <a:tr h="370840">
                <a:tc>
                  <a:txBody>
                    <a:bodyPr/>
                    <a:lstStyle/>
                    <a:p>
                      <a:r>
                        <a:rPr lang="en-US" dirty="0" smtClean="0"/>
                        <a:t>Medical</a:t>
                      </a:r>
                      <a:r>
                        <a:rPr lang="en-US" baseline="0" dirty="0" smtClean="0"/>
                        <a:t> Out of Pocket (MOOP)</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r>
              <a:tr h="370840">
                <a:tc>
                  <a:txBody>
                    <a:bodyPr/>
                    <a:lstStyle/>
                    <a:p>
                      <a:r>
                        <a:rPr lang="en-US" dirty="0" smtClean="0"/>
                        <a:t>Child Support</a:t>
                      </a:r>
                      <a:r>
                        <a:rPr lang="en-US" baseline="0" dirty="0" smtClean="0"/>
                        <a:t> Paid</a:t>
                      </a:r>
                      <a:endParaRPr lang="en-US" dirty="0"/>
                    </a:p>
                  </a:txBody>
                  <a:tcPr/>
                </a:tc>
                <a:tc>
                  <a:txBody>
                    <a:bodyPr/>
                    <a:lstStyle/>
                    <a:p>
                      <a:r>
                        <a:rPr lang="en-US" dirty="0" smtClean="0"/>
                        <a:t>YES</a:t>
                      </a:r>
                      <a:endParaRPr lang="en-US" dirty="0"/>
                    </a:p>
                  </a:txBody>
                  <a:tcPr/>
                </a:tc>
                <a:tc>
                  <a:txBody>
                    <a:bodyPr/>
                    <a:lstStyle/>
                    <a:p>
                      <a:r>
                        <a:rPr lang="en-US" dirty="0" smtClean="0"/>
                        <a:t>NO</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8C6B5B77-4519-43AE-B0BC-D3C0E1CB2607}" type="slidenum">
              <a:rPr lang="en-US" smtClean="0"/>
              <a:pPr/>
              <a:t>28</a:t>
            </a:fld>
            <a:endParaRPr lang="en-US" dirty="0"/>
          </a:p>
        </p:txBody>
      </p:sp>
    </p:spTree>
    <p:extLst>
      <p:ext uri="{BB962C8B-B14F-4D97-AF65-F5344CB8AC3E}">
        <p14:creationId xmlns:p14="http://schemas.microsoft.com/office/powerpoint/2010/main" val="2879841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Comparing CPS and ACS Poverty Estimates</a:t>
            </a:r>
            <a:endParaRPr lang="en-US" sz="3200" b="1" dirty="0"/>
          </a:p>
        </p:txBody>
      </p:sp>
      <p:sp>
        <p:nvSpPr>
          <p:cNvPr id="3" name="Content Placeholder 2"/>
          <p:cNvSpPr>
            <a:spLocks noGrp="1"/>
          </p:cNvSpPr>
          <p:nvPr>
            <p:ph idx="1"/>
          </p:nvPr>
        </p:nvSpPr>
        <p:spPr/>
        <p:txBody>
          <a:bodyPr>
            <a:normAutofit/>
          </a:bodyPr>
          <a:lstStyle/>
          <a:p>
            <a:r>
              <a:rPr lang="en-US" sz="2800" dirty="0" smtClean="0"/>
              <a:t>Official poverty estimates from the two sources are not identical</a:t>
            </a:r>
          </a:p>
          <a:p>
            <a:pPr lvl="1"/>
            <a:r>
              <a:rPr lang="en-US" sz="2400" dirty="0" smtClean="0"/>
              <a:t>Different reference periods</a:t>
            </a:r>
          </a:p>
          <a:p>
            <a:pPr lvl="1"/>
            <a:r>
              <a:rPr lang="en-US" sz="2400" dirty="0" smtClean="0"/>
              <a:t>ACS less detailed income reporting</a:t>
            </a:r>
          </a:p>
          <a:p>
            <a:r>
              <a:rPr lang="en-US" sz="2800" dirty="0" smtClean="0"/>
              <a:t>SPM poverty estimates also impacted by:</a:t>
            </a:r>
          </a:p>
          <a:p>
            <a:pPr lvl="1"/>
            <a:r>
              <a:rPr lang="en-US" sz="2400" dirty="0" smtClean="0"/>
              <a:t>Lack of relationship pointers</a:t>
            </a:r>
          </a:p>
          <a:p>
            <a:pPr lvl="1"/>
            <a:r>
              <a:rPr lang="en-US" sz="2400" dirty="0" smtClean="0"/>
              <a:t>Imprecise imputations</a:t>
            </a:r>
          </a:p>
          <a:p>
            <a:r>
              <a:rPr lang="en-US" sz="2800" dirty="0" smtClean="0"/>
              <a:t>Poverty rates shown here are preliminary</a:t>
            </a:r>
          </a:p>
        </p:txBody>
      </p:sp>
      <p:sp>
        <p:nvSpPr>
          <p:cNvPr id="4" name="Slide Number Placeholder 3"/>
          <p:cNvSpPr>
            <a:spLocks noGrp="1"/>
          </p:cNvSpPr>
          <p:nvPr>
            <p:ph type="sldNum" sz="quarter" idx="12"/>
          </p:nvPr>
        </p:nvSpPr>
        <p:spPr/>
        <p:txBody>
          <a:bodyPr/>
          <a:lstStyle/>
          <a:p>
            <a:fld id="{8C6B5B77-4519-43AE-B0BC-D3C0E1CB2607}" type="slidenum">
              <a:rPr lang="en-US" smtClean="0"/>
              <a:pPr/>
              <a:t>29</a:t>
            </a:fld>
            <a:endParaRPr lang="en-US" dirty="0"/>
          </a:p>
        </p:txBody>
      </p:sp>
    </p:spTree>
    <p:extLst>
      <p:ext uri="{BB962C8B-B14F-4D97-AF65-F5344CB8AC3E}">
        <p14:creationId xmlns:p14="http://schemas.microsoft.com/office/powerpoint/2010/main" val="328801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400" dirty="0" smtClean="0"/>
              <a:t>Official Poverty and Supplemental Poverty Estimates for 2015 released in September 2016</a:t>
            </a:r>
            <a:endParaRPr lang="en-US" sz="2400" dirty="0"/>
          </a:p>
        </p:txBody>
      </p:sp>
      <p:sp>
        <p:nvSpPr>
          <p:cNvPr id="5" name="Content Placeholder 4"/>
          <p:cNvSpPr>
            <a:spLocks noGrp="1"/>
          </p:cNvSpPr>
          <p:nvPr>
            <p:ph sz="half" idx="1"/>
          </p:nvPr>
        </p:nvSpPr>
        <p:spPr>
          <a:xfrm>
            <a:off x="4495800" y="1524000"/>
            <a:ext cx="4038600" cy="4849504"/>
          </a:xfrm>
        </p:spPr>
        <p:txBody>
          <a:bodyPr>
            <a:normAutofit fontScale="77500" lnSpcReduction="20000"/>
          </a:bodyPr>
          <a:lstStyle/>
          <a:p>
            <a:pPr marL="0" indent="0" algn="ctr" eaLnBrk="0" hangingPunct="0">
              <a:buClr>
                <a:schemeClr val="accent2"/>
              </a:buClr>
              <a:buSzPct val="150000"/>
              <a:buNone/>
            </a:pPr>
            <a:r>
              <a:rPr lang="en-US" sz="3600" b="1" dirty="0">
                <a:latin typeface="Arial" pitchFamily="34" charset="0"/>
                <a:cs typeface="Arial" pitchFamily="34" charset="0"/>
              </a:rPr>
              <a:t>Highlights</a:t>
            </a:r>
            <a:endParaRPr lang="en-US" sz="3600" b="1" dirty="0" smtClean="0">
              <a:latin typeface="Arial" pitchFamily="34" charset="0"/>
              <a:cs typeface="Arial" pitchFamily="34" charset="0"/>
            </a:endParaRPr>
          </a:p>
          <a:p>
            <a:pPr eaLnBrk="0" hangingPunct="0">
              <a:buSzPct val="150000"/>
              <a:buFont typeface="Arial" pitchFamily="34" charset="0"/>
              <a:buChar char="•"/>
            </a:pPr>
            <a:endParaRPr lang="en-US" sz="900" dirty="0">
              <a:latin typeface="Arial" pitchFamily="34" charset="0"/>
              <a:cs typeface="Arial" pitchFamily="34" charset="0"/>
            </a:endParaRPr>
          </a:p>
          <a:p>
            <a:pPr eaLnBrk="0" hangingPunct="0">
              <a:lnSpc>
                <a:spcPct val="120000"/>
              </a:lnSpc>
              <a:buSzPct val="150000"/>
              <a:buFont typeface="Arial" pitchFamily="34" charset="0"/>
              <a:buChar char="•"/>
            </a:pPr>
            <a:r>
              <a:rPr lang="en-US" sz="2600" dirty="0" smtClean="0">
                <a:latin typeface="Arial" panose="020B0604020202020204" pitchFamily="34" charset="0"/>
                <a:cs typeface="Arial" panose="020B0604020202020204" pitchFamily="34" charset="0"/>
              </a:rPr>
              <a:t>The official poverty rate in 2015 was 13.5 percent, down 1.2 percentage points from 2014. In 2015, there were 43.1 million people in poverty, 3.5 million fewer than in 2014.</a:t>
            </a:r>
          </a:p>
          <a:p>
            <a:pPr eaLnBrk="0" hangingPunct="0">
              <a:lnSpc>
                <a:spcPct val="120000"/>
              </a:lnSpc>
              <a:buSzPct val="150000"/>
              <a:buFont typeface="Arial" pitchFamily="34" charset="0"/>
              <a:buChar char="•"/>
            </a:pPr>
            <a:endParaRPr lang="en-US" sz="2600" dirty="0" smtClean="0">
              <a:latin typeface="Arial" panose="020B0604020202020204" pitchFamily="34" charset="0"/>
              <a:cs typeface="Arial" panose="020B0604020202020204" pitchFamily="34" charset="0"/>
            </a:endParaRPr>
          </a:p>
          <a:p>
            <a:pPr eaLnBrk="0" hangingPunct="0">
              <a:lnSpc>
                <a:spcPct val="120000"/>
              </a:lnSpc>
              <a:buSzPct val="150000"/>
              <a:buFont typeface="Arial" pitchFamily="34" charset="0"/>
              <a:buChar char="•"/>
            </a:pPr>
            <a:r>
              <a:rPr lang="en-US" sz="2600" dirty="0" smtClean="0">
                <a:latin typeface="Arial" panose="020B0604020202020204" pitchFamily="34" charset="0"/>
                <a:cs typeface="Arial" panose="020B0604020202020204" pitchFamily="34" charset="0"/>
              </a:rPr>
              <a:t>The Supplemental Poverty Measure (SPM) rate in 2015 was 14.3 percent, 1 percentage point lower than the SPM estimate for 2014.  </a:t>
            </a:r>
          </a:p>
          <a:p>
            <a:pPr eaLnBrk="0" hangingPunct="0">
              <a:buSzPct val="150000"/>
              <a:buFont typeface="Arial" pitchFamily="34" charset="0"/>
              <a:buChar char="•"/>
            </a:pPr>
            <a:endParaRPr lang="en-US" sz="900" dirty="0">
              <a:latin typeface="Arial" pitchFamily="34" charset="0"/>
              <a:cs typeface="Arial" pitchFamily="34" charset="0"/>
            </a:endParaRPr>
          </a:p>
          <a:p>
            <a:pPr eaLnBrk="0" hangingPunct="0">
              <a:buSzPct val="150000"/>
              <a:buFont typeface="Arial" pitchFamily="34" charset="0"/>
              <a:buChar char="•"/>
            </a:pPr>
            <a:endParaRPr lang="en-US" dirty="0" smtClean="0">
              <a:latin typeface="Arial" panose="020B0604020202020204" pitchFamily="34" charset="0"/>
              <a:cs typeface="Arial" panose="020B0604020202020204" pitchFamily="34" charset="0"/>
            </a:endParaRPr>
          </a:p>
          <a:p>
            <a:pPr eaLnBrk="0" hangingPunct="0">
              <a:buSzPct val="150000"/>
              <a:buFont typeface="Arial" pitchFamily="34" charset="0"/>
              <a:buChar char="•"/>
            </a:pPr>
            <a:endParaRPr lang="en-US" dirty="0">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600200"/>
            <a:ext cx="2123675" cy="274320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2560178"/>
            <a:ext cx="2205758" cy="2868432"/>
          </a:xfrm>
          <a:prstGeom prst="rect">
            <a:avLst/>
          </a:prstGeom>
          <a:ln>
            <a:solidFill>
              <a:schemeClr val="tx1"/>
            </a:solidFill>
          </a:ln>
        </p:spPr>
      </p:pic>
    </p:spTree>
    <p:extLst>
      <p:ext uri="{BB962C8B-B14F-4D97-AF65-F5344CB8AC3E}">
        <p14:creationId xmlns:p14="http://schemas.microsoft.com/office/powerpoint/2010/main" val="1934775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2011 </a:t>
            </a:r>
            <a:r>
              <a:rPr lang="en-US" sz="3200" dirty="0" smtClean="0"/>
              <a:t>Official</a:t>
            </a:r>
            <a:r>
              <a:rPr lang="en-US" sz="3200" b="1" dirty="0" smtClean="0"/>
              <a:t> Poverty Rates:  CPS vs ACS</a:t>
            </a:r>
            <a:endParaRPr lang="en-US" sz="32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51851651"/>
              </p:ext>
            </p:extLst>
          </p:nvPr>
        </p:nvGraphicFramePr>
        <p:xfrm>
          <a:off x="457200" y="1417638"/>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8C6B5B77-4519-43AE-B0BC-D3C0E1CB2607}" type="slidenum">
              <a:rPr lang="en-US" smtClean="0"/>
              <a:pPr/>
              <a:t>30</a:t>
            </a:fld>
            <a:endParaRPr lang="en-US" dirty="0"/>
          </a:p>
        </p:txBody>
      </p:sp>
    </p:spTree>
    <p:extLst>
      <p:ext uri="{BB962C8B-B14F-4D97-AF65-F5344CB8AC3E}">
        <p14:creationId xmlns:p14="http://schemas.microsoft.com/office/powerpoint/2010/main" val="3119508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2011 SPM Poverty Rates:  CPS vs ACS</a:t>
            </a:r>
            <a:endParaRPr lang="en-US" sz="32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54422466"/>
              </p:ext>
            </p:extLst>
          </p:nvPr>
        </p:nvGraphicFramePr>
        <p:xfrm>
          <a:off x="457200" y="1417638"/>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8C6B5B77-4519-43AE-B0BC-D3C0E1CB2607}" type="slidenum">
              <a:rPr lang="en-US" smtClean="0"/>
              <a:pPr/>
              <a:t>31</a:t>
            </a:fld>
            <a:endParaRPr lang="en-US" dirty="0"/>
          </a:p>
        </p:txBody>
      </p:sp>
    </p:spTree>
    <p:extLst>
      <p:ext uri="{BB962C8B-B14F-4D97-AF65-F5344CB8AC3E}">
        <p14:creationId xmlns:p14="http://schemas.microsoft.com/office/powerpoint/2010/main" val="1191303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title"/>
          </p:nvPr>
        </p:nvSpPr>
        <p:spPr>
          <a:xfrm>
            <a:off x="695187" y="304800"/>
            <a:ext cx="7772400" cy="1143000"/>
          </a:xfrm>
          <a:prstGeom prst="rect">
            <a:avLst/>
          </a:prstGeom>
          <a:noFill/>
        </p:spPr>
        <p:txBody>
          <a:bodyPr/>
          <a:lstStyle/>
          <a:p>
            <a:pPr marL="0" indent="0" algn="ctr">
              <a:buNone/>
            </a:pPr>
            <a:r>
              <a:rPr lang="en-US" sz="2400" b="1" dirty="0">
                <a:latin typeface="Lucida Sans Std" pitchFamily="34" charset="0"/>
              </a:rPr>
              <a:t>How do </a:t>
            </a:r>
            <a:r>
              <a:rPr lang="en-US" sz="2400" b="1" dirty="0" smtClean="0">
                <a:latin typeface="Lucida Sans Std" pitchFamily="34" charset="0"/>
              </a:rPr>
              <a:t>State </a:t>
            </a:r>
            <a:r>
              <a:rPr lang="en-US" sz="2400" b="1" dirty="0">
                <a:latin typeface="Lucida Sans Std" pitchFamily="34" charset="0"/>
              </a:rPr>
              <a:t>P</a:t>
            </a:r>
            <a:r>
              <a:rPr lang="en-US" sz="2400" b="1" dirty="0" smtClean="0">
                <a:latin typeface="Lucida Sans Std" pitchFamily="34" charset="0"/>
              </a:rPr>
              <a:t>overty </a:t>
            </a:r>
            <a:r>
              <a:rPr lang="en-US" sz="2400" b="1" dirty="0">
                <a:latin typeface="Lucida Sans Std" pitchFamily="34" charset="0"/>
              </a:rPr>
              <a:t>R</a:t>
            </a:r>
            <a:r>
              <a:rPr lang="en-US" sz="2400" b="1" dirty="0" smtClean="0">
                <a:latin typeface="Lucida Sans Std" pitchFamily="34" charset="0"/>
              </a:rPr>
              <a:t>ates </a:t>
            </a:r>
            <a:r>
              <a:rPr lang="en-US" sz="2400" b="1" dirty="0">
                <a:latin typeface="Lucida Sans Std" pitchFamily="34" charset="0"/>
              </a:rPr>
              <a:t>U</a:t>
            </a:r>
            <a:r>
              <a:rPr lang="en-US" sz="2400" b="1" dirty="0" smtClean="0">
                <a:latin typeface="Lucida Sans Std" pitchFamily="34" charset="0"/>
              </a:rPr>
              <a:t>sing </a:t>
            </a:r>
            <a:r>
              <a:rPr lang="en-US" sz="2400" b="1" dirty="0">
                <a:latin typeface="Lucida Sans Std" pitchFamily="34" charset="0"/>
              </a:rPr>
              <a:t>the SPM </a:t>
            </a:r>
            <a:r>
              <a:rPr lang="en-US" sz="2400" b="1" dirty="0" smtClean="0">
                <a:latin typeface="Lucida Sans Std" pitchFamily="34" charset="0"/>
              </a:rPr>
              <a:t>Compare </a:t>
            </a:r>
            <a:r>
              <a:rPr lang="en-US" sz="2400" b="1" dirty="0">
                <a:latin typeface="Lucida Sans Std" pitchFamily="34" charset="0"/>
              </a:rPr>
              <a:t>to the </a:t>
            </a:r>
            <a:r>
              <a:rPr lang="en-US" sz="2400" b="1" dirty="0" smtClean="0">
                <a:latin typeface="Lucida Sans Std" pitchFamily="34" charset="0"/>
              </a:rPr>
              <a:t>Official </a:t>
            </a:r>
            <a:r>
              <a:rPr lang="en-US" sz="2400" b="1" dirty="0">
                <a:latin typeface="Lucida Sans Std" pitchFamily="34" charset="0"/>
              </a:rPr>
              <a:t>P</a:t>
            </a:r>
            <a:r>
              <a:rPr lang="en-US" sz="2400" b="1" dirty="0" smtClean="0">
                <a:latin typeface="Lucida Sans Std" pitchFamily="34" charset="0"/>
              </a:rPr>
              <a:t>overty </a:t>
            </a:r>
            <a:r>
              <a:rPr lang="en-US" sz="2400" b="1" dirty="0">
                <a:latin typeface="Lucida Sans Std" pitchFamily="34" charset="0"/>
              </a:rPr>
              <a:t>R</a:t>
            </a:r>
            <a:r>
              <a:rPr lang="en-US" sz="2400" b="1" dirty="0" smtClean="0">
                <a:latin typeface="Lucida Sans Std" pitchFamily="34" charset="0"/>
              </a:rPr>
              <a:t>ates</a:t>
            </a:r>
            <a:r>
              <a:rPr lang="en-US" sz="2400" b="1" dirty="0">
                <a:latin typeface="Lucida Sans Std" pitchFamily="34" charset="0"/>
              </a:rPr>
              <a: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6293" y="3219142"/>
            <a:ext cx="5968205" cy="4114800"/>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52600"/>
            <a:ext cx="4432300" cy="311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87" y="3581400"/>
            <a:ext cx="4434840" cy="3073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599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title"/>
          </p:nvPr>
        </p:nvSpPr>
        <p:spPr>
          <a:xfrm>
            <a:off x="1066800" y="304800"/>
            <a:ext cx="7310507" cy="1143000"/>
          </a:xfrm>
          <a:prstGeom prst="rect">
            <a:avLst/>
          </a:prstGeom>
          <a:noFill/>
        </p:spPr>
        <p:txBody>
          <a:bodyPr>
            <a:normAutofit/>
          </a:bodyPr>
          <a:lstStyle/>
          <a:p>
            <a:pPr marL="0" indent="0"/>
            <a:r>
              <a:rPr lang="en-US" sz="2400" dirty="0">
                <a:latin typeface="Lucida Sans Std" pitchFamily="34" charset="0"/>
              </a:rPr>
              <a:t>How Much do Noncash Benefits Decrease SPM Rates?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6293" y="3219142"/>
            <a:ext cx="5968205" cy="411480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7" y="1329221"/>
            <a:ext cx="4434840" cy="306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87" y="3505200"/>
            <a:ext cx="4434840" cy="3072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262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title"/>
          </p:nvPr>
        </p:nvSpPr>
        <p:spPr>
          <a:xfrm>
            <a:off x="695187" y="304800"/>
            <a:ext cx="7772400" cy="1143000"/>
          </a:xfrm>
          <a:prstGeom prst="rect">
            <a:avLst/>
          </a:prstGeom>
          <a:noFill/>
        </p:spPr>
        <p:txBody>
          <a:bodyPr>
            <a:normAutofit/>
          </a:bodyPr>
          <a:lstStyle/>
          <a:p>
            <a:pPr marL="0" indent="0" algn="ctr">
              <a:buNone/>
            </a:pPr>
            <a:r>
              <a:rPr lang="en-US" sz="2400" b="1" dirty="0">
                <a:latin typeface="Lucida Sans Std" pitchFamily="34" charset="0"/>
              </a:rPr>
              <a:t>How </a:t>
            </a:r>
            <a:r>
              <a:rPr lang="en-US" sz="2400" b="1" dirty="0" smtClean="0">
                <a:latin typeface="Lucida Sans Std" pitchFamily="34" charset="0"/>
              </a:rPr>
              <a:t>Much do Necessary Expenses Increase SPM Rates</a:t>
            </a:r>
            <a:r>
              <a:rPr lang="en-US" sz="2400" b="1" dirty="0">
                <a:latin typeface="Lucida Sans Std" pitchFamily="34" charset="0"/>
              </a:rPr>
              <a: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6293" y="3219142"/>
            <a:ext cx="5968205" cy="4114800"/>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7" y="1356139"/>
            <a:ext cx="4434840" cy="3086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87" y="3429000"/>
            <a:ext cx="4434840" cy="311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9314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533400"/>
            <a:ext cx="7772400" cy="1143000"/>
          </a:xfrm>
        </p:spPr>
        <p:txBody>
          <a:bodyPr>
            <a:normAutofit/>
          </a:bodyPr>
          <a:lstStyle/>
          <a:p>
            <a:r>
              <a:rPr lang="en-US" sz="2400" dirty="0">
                <a:latin typeface="Lucida Sans Std" pitchFamily="34" charset="0"/>
              </a:rPr>
              <a:t>Comparing </a:t>
            </a:r>
            <a:r>
              <a:rPr lang="en-US" sz="2400" dirty="0" smtClean="0">
                <a:latin typeface="Lucida Sans Std" pitchFamily="34" charset="0"/>
              </a:rPr>
              <a:t>ACS, CPS </a:t>
            </a:r>
            <a:r>
              <a:rPr lang="en-US" sz="2400" dirty="0">
                <a:latin typeface="Lucida Sans Std" pitchFamily="34" charset="0"/>
              </a:rPr>
              <a:t>ASEC and State Specific </a:t>
            </a:r>
            <a:r>
              <a:rPr lang="en-US" sz="2400" dirty="0" smtClean="0">
                <a:latin typeface="Lucida Sans Std" pitchFamily="34" charset="0"/>
              </a:rPr>
              <a:t>SPM Estimates:  2011</a:t>
            </a:r>
            <a:endParaRPr lang="en-US" sz="2400" dirty="0">
              <a:latin typeface="Lucida Sans Std" pitchFamily="34" charset="0"/>
            </a:endParaRPr>
          </a:p>
        </p:txBody>
      </p:sp>
      <p:graphicFrame>
        <p:nvGraphicFramePr>
          <p:cNvPr id="6" name="Chart Placeholder 5"/>
          <p:cNvGraphicFramePr>
            <a:graphicFrameLocks noGrp="1"/>
          </p:cNvGraphicFramePr>
          <p:nvPr>
            <p:ph type="chart" idx="1"/>
            <p:extLst>
              <p:ext uri="{D42A27DB-BD31-4B8C-83A1-F6EECF244321}">
                <p14:modId xmlns:p14="http://schemas.microsoft.com/office/powerpoint/2010/main" val="2187203779"/>
              </p:ext>
            </p:extLst>
          </p:nvPr>
        </p:nvGraphicFramePr>
        <p:xfrm>
          <a:off x="685800" y="1524000"/>
          <a:ext cx="7772400" cy="41148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 Placeholder 259"/>
          <p:cNvSpPr txBox="1">
            <a:spLocks/>
          </p:cNvSpPr>
          <p:nvPr/>
        </p:nvSpPr>
        <p:spPr>
          <a:xfrm>
            <a:off x="0" y="5635410"/>
            <a:ext cx="9144000" cy="6112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anose="05000000000000000000"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dirty="0" smtClean="0">
                <a:latin typeface="Lucida Sans Std" pitchFamily="34" charset="0"/>
              </a:rPr>
              <a:t>Sources:  The Stanford Center on Poverty and Inequality, the Weldon Cooper Center for Public Service, University of Virginia, Institute for Research on Poverty and the NYC Center for Economic Opportunity</a:t>
            </a:r>
            <a:endParaRPr lang="en-US" sz="1400" dirty="0">
              <a:latin typeface="Lucida Sans Std" pitchFamily="34" charset="0"/>
            </a:endParaRPr>
          </a:p>
        </p:txBody>
      </p:sp>
    </p:spTree>
    <p:extLst>
      <p:ext uri="{BB962C8B-B14F-4D97-AF65-F5344CB8AC3E}">
        <p14:creationId xmlns:p14="http://schemas.microsoft.com/office/powerpoint/2010/main" val="1127460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229600" cy="1143000"/>
          </a:xfrm>
        </p:spPr>
        <p:txBody>
          <a:bodyPr>
            <a:normAutofit fontScale="90000"/>
          </a:bodyPr>
          <a:lstStyle/>
          <a:p>
            <a:pPr algn="l"/>
            <a:r>
              <a:rPr lang="en-US" sz="3600" u="sng" dirty="0"/>
              <a:t>How to Find ACS data on American Factfinder (AFF)</a:t>
            </a:r>
          </a:p>
        </p:txBody>
      </p:sp>
      <p:sp>
        <p:nvSpPr>
          <p:cNvPr id="3" name="Content Placeholder 2"/>
          <p:cNvSpPr>
            <a:spLocks noGrp="1"/>
          </p:cNvSpPr>
          <p:nvPr>
            <p:ph sz="half" idx="1"/>
          </p:nvPr>
        </p:nvSpPr>
        <p:spPr>
          <a:ln>
            <a:solidFill>
              <a:srgbClr val="000000"/>
            </a:solidFill>
          </a:ln>
        </p:spPr>
        <p:txBody>
          <a:bodyPr>
            <a:normAutofit fontScale="77500" lnSpcReduction="2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Content Placeholder 3"/>
          <p:cNvSpPr>
            <a:spLocks noGrp="1"/>
          </p:cNvSpPr>
          <p:nvPr>
            <p:ph sz="half" idx="2"/>
          </p:nvPr>
        </p:nvSpPr>
        <p:spPr/>
        <p:txBody>
          <a:bodyPr>
            <a:normAutofit fontScale="77500" lnSpcReduction="20000"/>
          </a:bodyPr>
          <a:lstStyle/>
          <a:p>
            <a:pPr>
              <a:buFont typeface="Arial"/>
              <a:buChar char="•"/>
              <a:defRPr/>
            </a:pPr>
            <a:r>
              <a:rPr lang="en-US" dirty="0"/>
              <a:t>From main Census Web page </a:t>
            </a:r>
            <a:r>
              <a:rPr lang="en-US" sz="1800" dirty="0"/>
              <a:t>(</a:t>
            </a:r>
            <a:r>
              <a:rPr lang="en-US" sz="1800" b="1" dirty="0">
                <a:solidFill>
                  <a:srgbClr val="FF0000"/>
                </a:solidFill>
                <a:hlinkClick r:id="rId2"/>
              </a:rPr>
              <a:t>www.census.gov</a:t>
            </a:r>
            <a:r>
              <a:rPr lang="en-US" sz="1800" dirty="0"/>
              <a:t>)</a:t>
            </a:r>
          </a:p>
          <a:p>
            <a:pPr lvl="1">
              <a:buFont typeface="Arial"/>
              <a:buChar char="–"/>
              <a:defRPr/>
            </a:pPr>
            <a:r>
              <a:rPr lang="en-US" dirty="0"/>
              <a:t>Click on ‘</a:t>
            </a:r>
            <a:r>
              <a:rPr lang="en-US" b="1" i="1" dirty="0">
                <a:solidFill>
                  <a:schemeClr val="tx2"/>
                </a:solidFill>
              </a:rPr>
              <a:t>Data</a:t>
            </a:r>
            <a:r>
              <a:rPr lang="en-US" i="1" dirty="0"/>
              <a:t>’</a:t>
            </a:r>
            <a:r>
              <a:rPr lang="en-US" dirty="0"/>
              <a:t> then ‘</a:t>
            </a:r>
            <a:r>
              <a:rPr lang="en-US" b="1" i="1" dirty="0">
                <a:solidFill>
                  <a:schemeClr val="tx2"/>
                </a:solidFill>
              </a:rPr>
              <a:t>Data Tools and Apps</a:t>
            </a:r>
            <a:r>
              <a:rPr lang="en-US" dirty="0"/>
              <a:t>’</a:t>
            </a:r>
          </a:p>
          <a:p>
            <a:pPr lvl="1">
              <a:buFont typeface="Arial"/>
              <a:buChar char="–"/>
              <a:defRPr/>
            </a:pPr>
            <a:r>
              <a:rPr lang="en-US" dirty="0"/>
              <a:t>Select ‘</a:t>
            </a:r>
            <a:r>
              <a:rPr lang="en-US" b="1" i="1" dirty="0">
                <a:solidFill>
                  <a:schemeClr val="tx2"/>
                </a:solidFill>
              </a:rPr>
              <a:t>The American </a:t>
            </a:r>
            <a:r>
              <a:rPr lang="en-US" b="1" i="1" dirty="0" err="1">
                <a:solidFill>
                  <a:schemeClr val="tx2"/>
                </a:solidFill>
              </a:rPr>
              <a:t>Factfinder</a:t>
            </a:r>
            <a:r>
              <a:rPr lang="en-US" dirty="0"/>
              <a:t>’ </a:t>
            </a:r>
          </a:p>
          <a:p>
            <a:pPr>
              <a:buFont typeface="Arial" panose="020B0604020202020204" pitchFamily="34" charset="0"/>
              <a:buChar char="•"/>
              <a:defRPr/>
            </a:pPr>
            <a:r>
              <a:rPr lang="en-US" dirty="0"/>
              <a:t>From The American </a:t>
            </a:r>
            <a:r>
              <a:rPr lang="en-US" dirty="0" err="1"/>
              <a:t>Factfinder</a:t>
            </a:r>
            <a:r>
              <a:rPr lang="en-US" dirty="0"/>
              <a:t> page</a:t>
            </a:r>
            <a:endParaRPr lang="en-US" sz="2200" dirty="0"/>
          </a:p>
          <a:p>
            <a:pPr lvl="1">
              <a:buFont typeface="Arial"/>
              <a:buChar char="–"/>
              <a:defRPr/>
            </a:pPr>
            <a:r>
              <a:rPr lang="en-US" sz="2000" dirty="0"/>
              <a:t>Click on ‘</a:t>
            </a:r>
            <a:r>
              <a:rPr lang="en-US" sz="2000" b="1" dirty="0">
                <a:solidFill>
                  <a:schemeClr val="tx2">
                    <a:lumMod val="60000"/>
                    <a:lumOff val="40000"/>
                  </a:schemeClr>
                </a:solidFill>
              </a:rPr>
              <a:t>Topics</a:t>
            </a:r>
            <a:r>
              <a:rPr lang="en-US" sz="2000" dirty="0"/>
              <a:t>’ to choose the subject</a:t>
            </a:r>
          </a:p>
          <a:p>
            <a:pPr lvl="1">
              <a:buFont typeface="Arial"/>
              <a:buChar char="–"/>
              <a:defRPr/>
            </a:pPr>
            <a:r>
              <a:rPr lang="en-US" sz="2000" dirty="0"/>
              <a:t>Click on  ‘</a:t>
            </a:r>
            <a:r>
              <a:rPr lang="en-US" sz="2000" b="1" dirty="0">
                <a:solidFill>
                  <a:schemeClr val="tx2">
                    <a:lumMod val="60000"/>
                    <a:lumOff val="40000"/>
                  </a:schemeClr>
                </a:solidFill>
              </a:rPr>
              <a:t>geography</a:t>
            </a:r>
            <a:r>
              <a:rPr lang="en-US" sz="2000" dirty="0"/>
              <a:t>’ to choose geographic area then click “ADD”</a:t>
            </a:r>
          </a:p>
          <a:p>
            <a:pPr lvl="2">
              <a:buFont typeface="Arial"/>
              <a:buChar char="•"/>
              <a:defRPr/>
            </a:pPr>
            <a:r>
              <a:rPr lang="en-US" sz="1600" dirty="0"/>
              <a:t>Make sure your selection is showing in the “selection box” </a:t>
            </a:r>
          </a:p>
          <a:p>
            <a:pPr lvl="2">
              <a:buFont typeface="Arial"/>
              <a:buChar char="•"/>
              <a:defRPr/>
            </a:pPr>
            <a:r>
              <a:rPr lang="en-US" sz="1600" dirty="0"/>
              <a:t>Close geographic selection screen</a:t>
            </a:r>
          </a:p>
          <a:p>
            <a:pPr lvl="1">
              <a:buFont typeface="Arial"/>
              <a:buChar char="–"/>
              <a:defRPr/>
            </a:pPr>
            <a:r>
              <a:rPr lang="en-US" sz="2000" dirty="0"/>
              <a:t>Select  ‘ the table ’ and click “VIEW”</a:t>
            </a:r>
          </a:p>
          <a:p>
            <a:pPr lvl="2">
              <a:buFont typeface="Arial"/>
              <a:buChar char="•"/>
              <a:defRPr/>
            </a:pPr>
            <a:r>
              <a:rPr lang="en-US" sz="1600" dirty="0"/>
              <a:t>Make sure to the choose the correct dataset (1-year, 3-year, 5-year estimates)</a:t>
            </a:r>
          </a:p>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4343400"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53279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2143" y="4038600"/>
            <a:ext cx="5020197"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143" y="98722"/>
            <a:ext cx="5331857" cy="2442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480" y="2077042"/>
            <a:ext cx="5390404" cy="264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60494" y="228600"/>
            <a:ext cx="8229600" cy="1143000"/>
          </a:xfrm>
        </p:spPr>
        <p:txBody>
          <a:bodyPr>
            <a:normAutofit/>
          </a:bodyPr>
          <a:lstStyle/>
          <a:p>
            <a:pPr algn="l"/>
            <a:r>
              <a:rPr lang="en-US" altLang="en-US" sz="3200" u="sng" dirty="0">
                <a:latin typeface="Arial" charset="0"/>
              </a:rPr>
              <a:t>How to </a:t>
            </a:r>
            <a:r>
              <a:rPr lang="en-US" altLang="en-US" sz="3200" u="sng" dirty="0" smtClean="0">
                <a:latin typeface="Arial" charset="0"/>
              </a:rPr>
              <a:t>Find CPS</a:t>
            </a:r>
            <a:br>
              <a:rPr lang="en-US" altLang="en-US" sz="3200" u="sng" dirty="0" smtClean="0">
                <a:latin typeface="Arial" charset="0"/>
              </a:rPr>
            </a:br>
            <a:r>
              <a:rPr lang="en-US" altLang="en-US" sz="3200" u="sng" dirty="0" smtClean="0">
                <a:latin typeface="Arial" charset="0"/>
              </a:rPr>
              <a:t> Data</a:t>
            </a:r>
            <a:endParaRPr lang="en-US" sz="3200" dirty="0"/>
          </a:p>
        </p:txBody>
      </p:sp>
      <p:sp>
        <p:nvSpPr>
          <p:cNvPr id="3" name="Content Placeholder 2"/>
          <p:cNvSpPr>
            <a:spLocks noGrp="1"/>
          </p:cNvSpPr>
          <p:nvPr>
            <p:ph sz="half" idx="1"/>
          </p:nvPr>
        </p:nvSpPr>
        <p:spPr>
          <a:xfrm>
            <a:off x="457200" y="1600200"/>
            <a:ext cx="3505200" cy="4525963"/>
          </a:xfrm>
          <a:ln>
            <a:solidFill>
              <a:srgbClr val="000000"/>
            </a:solidFill>
          </a:ln>
        </p:spPr>
        <p:txBody>
          <a:bodyPr>
            <a:normAutofit fontScale="92500" lnSpcReduction="10000"/>
          </a:bodyPr>
          <a:lstStyle/>
          <a:p>
            <a:pPr marL="0" indent="0">
              <a:buNone/>
              <a:defRPr/>
            </a:pPr>
            <a:r>
              <a:rPr lang="en-US" sz="2400" dirty="0" smtClean="0">
                <a:latin typeface="Arial" panose="020B0604020202020204" pitchFamily="34" charset="0"/>
                <a:cs typeface="Arial" panose="020B0604020202020204" pitchFamily="34" charset="0"/>
              </a:rPr>
              <a:t>From the main Census Bureau page (</a:t>
            </a:r>
            <a:r>
              <a:rPr lang="en-US" sz="2400" dirty="0" smtClean="0">
                <a:latin typeface="Arial" panose="020B0604020202020204" pitchFamily="34" charset="0"/>
                <a:cs typeface="Arial" panose="020B0604020202020204" pitchFamily="34" charset="0"/>
                <a:hlinkClick r:id="rId5"/>
              </a:rPr>
              <a:t>www.census.gov</a:t>
            </a:r>
            <a:r>
              <a:rPr lang="en-US" sz="2400" dirty="0" smtClean="0">
                <a:latin typeface="Arial" panose="020B0604020202020204" pitchFamily="34" charset="0"/>
                <a:cs typeface="Arial" panose="020B0604020202020204" pitchFamily="34" charset="0"/>
              </a:rPr>
              <a:t>)</a:t>
            </a:r>
          </a:p>
          <a:p>
            <a:pPr>
              <a:buFont typeface="Arial"/>
              <a:buChar char="•"/>
              <a:defRPr/>
            </a:pPr>
            <a:r>
              <a:rPr lang="en-US" sz="2000" dirty="0" smtClean="0">
                <a:latin typeface="Arial" panose="020B0604020202020204" pitchFamily="34" charset="0"/>
                <a:cs typeface="Arial" panose="020B0604020202020204" pitchFamily="34" charset="0"/>
              </a:rPr>
              <a:t>Sequentially click on -  ‘Topics’ , ‘Income &amp; Poverty’ and ‘Poverty’</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or</a:t>
            </a:r>
          </a:p>
          <a:p>
            <a:pPr>
              <a:buFont typeface="Arial"/>
              <a:buChar char="•"/>
              <a:defRPr/>
            </a:pPr>
            <a:r>
              <a:rPr lang="en-US" sz="2000" dirty="0" smtClean="0">
                <a:latin typeface="Arial" panose="020B0604020202020204" pitchFamily="34" charset="0"/>
                <a:cs typeface="Arial" panose="020B0604020202020204" pitchFamily="34" charset="0"/>
              </a:rPr>
              <a:t>Go directly  to the poverty  page using </a:t>
            </a:r>
            <a:r>
              <a:rPr lang="en-US" sz="2000" dirty="0">
                <a:latin typeface="Arial" panose="020B0604020202020204" pitchFamily="34" charset="0"/>
                <a:cs typeface="Arial" panose="020B0604020202020204" pitchFamily="34" charset="0"/>
              </a:rPr>
              <a:t>(http://</a:t>
            </a:r>
            <a:r>
              <a:rPr lang="en-US" sz="2000" dirty="0" smtClean="0">
                <a:latin typeface="Arial" panose="020B0604020202020204" pitchFamily="34" charset="0"/>
                <a:cs typeface="Arial" panose="020B0604020202020204" pitchFamily="34" charset="0"/>
              </a:rPr>
              <a:t>www.census.gov/topics/income-poverty/poverty.html)</a:t>
            </a:r>
          </a:p>
          <a:p>
            <a:pPr>
              <a:buFont typeface="Arial"/>
              <a:buChar char="•"/>
              <a:defRPr/>
            </a:pPr>
            <a:r>
              <a:rPr lang="en-US" sz="2000" dirty="0" smtClean="0">
                <a:latin typeface="Arial" panose="020B0604020202020204" pitchFamily="34" charset="0"/>
                <a:cs typeface="Arial" panose="020B0604020202020204" pitchFamily="34" charset="0"/>
              </a:rPr>
              <a:t>From the poverty page click on ‘Data’  and then Poverty Data Tables</a:t>
            </a:r>
          </a:p>
          <a:p>
            <a:pPr marL="0" indent="0">
              <a:buNone/>
              <a:defRPr/>
            </a:pPr>
            <a:r>
              <a:rPr lang="en-US" sz="2600" dirty="0">
                <a:latin typeface="Arial" panose="020B0604020202020204" pitchFamily="34" charset="0"/>
                <a:cs typeface="Arial" panose="020B0604020202020204" pitchFamily="34" charset="0"/>
              </a:rPr>
              <a:t>	</a:t>
            </a:r>
          </a:p>
          <a:p>
            <a:endParaRPr lang="en-US" dirty="0"/>
          </a:p>
        </p:txBody>
      </p:sp>
      <p:sp>
        <p:nvSpPr>
          <p:cNvPr id="5" name="Content Placeholder 4"/>
          <p:cNvSpPr>
            <a:spLocks noGrp="1"/>
          </p:cNvSpPr>
          <p:nvPr>
            <p:ph sz="half" idx="2"/>
          </p:nvPr>
        </p:nvSpPr>
        <p:spPr/>
        <p:txBody>
          <a:bodyPr>
            <a:normAutofit fontScale="92500" lnSpcReduction="10000"/>
          </a:bodyPr>
          <a:lstStyle/>
          <a:p>
            <a:pPr marL="0" indent="0">
              <a:buNone/>
            </a:pPr>
            <a:r>
              <a:rPr lang="en-US" dirty="0" smtClean="0"/>
              <a:t>   </a:t>
            </a:r>
            <a:endParaRPr lang="en-US" dirty="0"/>
          </a:p>
        </p:txBody>
      </p:sp>
      <p:sp>
        <p:nvSpPr>
          <p:cNvPr id="6" name="Oval 5"/>
          <p:cNvSpPr/>
          <p:nvPr/>
        </p:nvSpPr>
        <p:spPr>
          <a:xfrm>
            <a:off x="6867525" y="1898448"/>
            <a:ext cx="938212" cy="357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24400" y="319087"/>
            <a:ext cx="1070118" cy="576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flipV="1">
            <a:off x="3671759" y="4610692"/>
            <a:ext cx="1828102" cy="5137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flipV="1">
            <a:off x="3900010" y="2438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4960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08" y="381000"/>
            <a:ext cx="846449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724400" y="6488668"/>
            <a:ext cx="3011337" cy="369332"/>
          </a:xfrm>
          <a:prstGeom prst="rect">
            <a:avLst/>
          </a:prstGeom>
        </p:spPr>
        <p:txBody>
          <a:bodyPr wrap="none">
            <a:spAutoFit/>
          </a:bodyPr>
          <a:lstStyle/>
          <a:p>
            <a:r>
              <a:rPr lang="en-US" dirty="0"/>
              <a:t>http://dataferrett.census.gov/</a:t>
            </a:r>
          </a:p>
        </p:txBody>
      </p:sp>
    </p:spTree>
    <p:extLst>
      <p:ext uri="{BB962C8B-B14F-4D97-AF65-F5344CB8AC3E}">
        <p14:creationId xmlns:p14="http://schemas.microsoft.com/office/powerpoint/2010/main" val="10500507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723900"/>
            <a:ext cx="8996166" cy="487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05050" y="5629274"/>
            <a:ext cx="5296643" cy="369332"/>
          </a:xfrm>
          <a:prstGeom prst="rect">
            <a:avLst/>
          </a:prstGeom>
          <a:noFill/>
        </p:spPr>
        <p:txBody>
          <a:bodyPr wrap="none" rtlCol="0">
            <a:spAutoFit/>
          </a:bodyPr>
          <a:lstStyle/>
          <a:p>
            <a:r>
              <a:rPr lang="en-US" dirty="0">
                <a:hlinkClick r:id="rId3"/>
              </a:rPr>
              <a:t>http://www.census.gov/cps/data/cpstablecreator.html</a:t>
            </a:r>
            <a:endParaRPr lang="en-US" dirty="0"/>
          </a:p>
        </p:txBody>
      </p:sp>
    </p:spTree>
    <p:extLst>
      <p:ext uri="{BB962C8B-B14F-4D97-AF65-F5344CB8AC3E}">
        <p14:creationId xmlns:p14="http://schemas.microsoft.com/office/powerpoint/2010/main" val="844056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066800"/>
            <a:ext cx="762000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79438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63660" y="5848350"/>
            <a:ext cx="3474990" cy="307777"/>
          </a:xfrm>
          <a:prstGeom prst="rect">
            <a:avLst/>
          </a:prstGeom>
          <a:noFill/>
          <a:ln>
            <a:solidFill>
              <a:srgbClr val="FF0000"/>
            </a:solidFill>
          </a:ln>
        </p:spPr>
        <p:txBody>
          <a:bodyPr wrap="none" rtlCol="0">
            <a:spAutoFit/>
          </a:bodyPr>
          <a:lstStyle/>
          <a:p>
            <a:r>
              <a:rPr lang="en-US" sz="1400" dirty="0" smtClean="0"/>
              <a:t>First Census Bureau Report on Poverty:  1967</a:t>
            </a:r>
            <a:endParaRPr lang="en-US" sz="1400" dirty="0"/>
          </a:p>
        </p:txBody>
      </p:sp>
      <p:sp>
        <p:nvSpPr>
          <p:cNvPr id="4" name="Rectangle 3"/>
          <p:cNvSpPr/>
          <p:nvPr/>
        </p:nvSpPr>
        <p:spPr>
          <a:xfrm>
            <a:off x="3886200" y="5600700"/>
            <a:ext cx="609600"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58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2800" dirty="0"/>
              <a:t>Understanding the Supplemental Poverty Measure</a:t>
            </a:r>
          </a:p>
        </p:txBody>
      </p:sp>
      <p:sp>
        <p:nvSpPr>
          <p:cNvPr id="11" name="Content Placeholder 10"/>
          <p:cNvSpPr>
            <a:spLocks noGrp="1"/>
          </p:cNvSpPr>
          <p:nvPr>
            <p:ph idx="1"/>
          </p:nvPr>
        </p:nvSpPr>
        <p:spPr>
          <a:xfrm>
            <a:off x="457200" y="1600200"/>
            <a:ext cx="8458200" cy="4525963"/>
          </a:xfrm>
        </p:spPr>
        <p:txBody>
          <a:bodyPr/>
          <a:lstStyle/>
          <a:p>
            <a:pPr lvl="0"/>
            <a:r>
              <a:rPr lang="en-US" dirty="0" smtClean="0"/>
              <a:t>Trudi Renwick</a:t>
            </a:r>
          </a:p>
          <a:p>
            <a:pPr lvl="1"/>
            <a:r>
              <a:rPr lang="en-US" dirty="0" smtClean="0">
                <a:hlinkClick r:id="rId2"/>
              </a:rPr>
              <a:t>Trudi.j.renwick@census.gov</a:t>
            </a:r>
            <a:endParaRPr lang="en-US" dirty="0" smtClean="0"/>
          </a:p>
          <a:p>
            <a:pPr lvl="1"/>
            <a:r>
              <a:rPr lang="en-US" dirty="0" smtClean="0"/>
              <a:t>301-763-5133</a:t>
            </a:r>
          </a:p>
          <a:p>
            <a:pPr lvl="0"/>
            <a:r>
              <a:rPr lang="en-US" dirty="0" smtClean="0"/>
              <a:t>Liana Fox</a:t>
            </a:r>
          </a:p>
          <a:p>
            <a:pPr lvl="1"/>
            <a:r>
              <a:rPr lang="en-US" dirty="0" smtClean="0">
                <a:hlinkClick r:id="rId3"/>
              </a:rPr>
              <a:t>Liana.e.fox@census.gov</a:t>
            </a:r>
            <a:endParaRPr lang="en-US" dirty="0" smtClean="0"/>
          </a:p>
          <a:p>
            <a:pPr lvl="1"/>
            <a:r>
              <a:rPr lang="en-US" dirty="0" smtClean="0"/>
              <a:t>301-763-2676</a:t>
            </a:r>
          </a:p>
          <a:p>
            <a:pPr lvl="2"/>
            <a:endParaRPr lang="en-US" dirty="0" smtClean="0">
              <a:hlinkClick r:id="rId4"/>
            </a:endParaRPr>
          </a:p>
          <a:p>
            <a:pPr marL="914400" lvl="2" indent="0">
              <a:buNone/>
            </a:pPr>
            <a:r>
              <a:rPr lang="en-US" dirty="0" smtClean="0">
                <a:hlinkClick r:id="rId4"/>
              </a:rPr>
              <a:t>http://www.census.gov/hhes/povmeas/index.html</a:t>
            </a:r>
            <a:endParaRPr lang="en-US" dirty="0" smtClean="0"/>
          </a:p>
          <a:p>
            <a:pPr lvl="1"/>
            <a:endParaRPr lang="en-US" dirty="0"/>
          </a:p>
        </p:txBody>
      </p:sp>
    </p:spTree>
    <p:extLst>
      <p:ext uri="{BB962C8B-B14F-4D97-AF65-F5344CB8AC3E}">
        <p14:creationId xmlns:p14="http://schemas.microsoft.com/office/powerpoint/2010/main" val="19032122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Tree>
    <p:extLst>
      <p:ext uri="{BB962C8B-B14F-4D97-AF65-F5344CB8AC3E}">
        <p14:creationId xmlns:p14="http://schemas.microsoft.com/office/powerpoint/2010/main" val="742108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Official and SPM Thresholds:  2014 and 2015</a:t>
            </a:r>
            <a:endParaRPr lang="en-US" sz="28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16622925"/>
              </p:ext>
            </p:extLst>
          </p:nvPr>
        </p:nvGraphicFramePr>
        <p:xfrm>
          <a:off x="457200" y="16764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515206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0241"/>
            <a:ext cx="8229600" cy="64415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ormAutofit fontScale="900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i="0" u="none" strike="noStrike" kern="1200" cap="none" spc="0" normalizeH="0" baseline="0" noProof="0" dirty="0" smtClean="0">
                <a:ln>
                  <a:noFill/>
                </a:ln>
                <a:solidFill>
                  <a:schemeClr val="tx1"/>
                </a:solidFill>
                <a:uLnTx/>
                <a:uFillTx/>
                <a:latin typeface="Arial"/>
                <a:ea typeface="+mj-ea"/>
                <a:cs typeface="+mj-cs"/>
              </a:rPr>
              <a:t>Official</a:t>
            </a:r>
            <a:r>
              <a:rPr kumimoji="0" lang="en-US" sz="2400" i="0" u="none" strike="noStrike" kern="1200" cap="none" spc="0" normalizeH="0" noProof="0" dirty="0" smtClean="0">
                <a:ln>
                  <a:noFill/>
                </a:ln>
                <a:solidFill>
                  <a:schemeClr val="tx1"/>
                </a:solidFill>
                <a:uLnTx/>
                <a:uFillTx/>
                <a:latin typeface="Arial"/>
                <a:ea typeface="+mj-ea"/>
                <a:cs typeface="+mj-cs"/>
              </a:rPr>
              <a:t> and Research SPM </a:t>
            </a:r>
            <a:r>
              <a:rPr kumimoji="0" lang="en-US" sz="2400" i="0" u="none" strike="noStrike" kern="1200" cap="none" spc="0" normalizeH="0" baseline="0" noProof="0" dirty="0" smtClean="0">
                <a:ln>
                  <a:noFill/>
                </a:ln>
                <a:solidFill>
                  <a:schemeClr val="tx1"/>
                </a:solidFill>
                <a:uLnTx/>
                <a:uFillTx/>
                <a:latin typeface="Arial"/>
                <a:ea typeface="+mj-ea"/>
                <a:cs typeface="+mj-cs"/>
              </a:rPr>
              <a:t>Thresholds for </a:t>
            </a:r>
            <a:r>
              <a:rPr lang="en-US" sz="2400" dirty="0" smtClean="0">
                <a:solidFill>
                  <a:schemeClr val="tx1"/>
                </a:solidFill>
                <a:latin typeface="Arial"/>
                <a:ea typeface="+mj-ea"/>
                <a:cs typeface="+mj-cs"/>
              </a:rPr>
              <a:t>Two Adult, Two Child Units with Geographic Adjustments</a:t>
            </a:r>
            <a:r>
              <a:rPr kumimoji="0" lang="en-US" sz="2400" i="0" u="none" strike="noStrike" kern="1200" cap="none" spc="0" normalizeH="0" noProof="0" dirty="0" smtClean="0">
                <a:ln>
                  <a:noFill/>
                </a:ln>
                <a:solidFill>
                  <a:schemeClr val="tx1"/>
                </a:solidFill>
                <a:uLnTx/>
                <a:uFillTx/>
                <a:latin typeface="Arial"/>
                <a:ea typeface="+mj-ea"/>
                <a:cs typeface="+mj-cs"/>
              </a:rPr>
              <a:t>:  2015</a:t>
            </a:r>
            <a:endParaRPr kumimoji="0" lang="en-US" sz="2400" i="0" u="none" strike="noStrike" kern="1200" cap="none" spc="0" normalizeH="0" baseline="0" noProof="0" dirty="0" smtClean="0">
              <a:ln>
                <a:noFill/>
              </a:ln>
              <a:solidFill>
                <a:schemeClr val="tx1"/>
              </a:solidFill>
              <a:uLnTx/>
              <a:uFillTx/>
              <a:latin typeface="Arial"/>
              <a:ea typeface="+mj-ea"/>
              <a:cs typeface="+mj-cs"/>
            </a:endParaRPr>
          </a:p>
        </p:txBody>
      </p:sp>
      <p:graphicFrame>
        <p:nvGraphicFramePr>
          <p:cNvPr id="7" name="Chart 6"/>
          <p:cNvGraphicFramePr/>
          <p:nvPr>
            <p:extLst>
              <p:ext uri="{D42A27DB-BD31-4B8C-83A1-F6EECF244321}">
                <p14:modId xmlns:p14="http://schemas.microsoft.com/office/powerpoint/2010/main" val="1476470540"/>
              </p:ext>
            </p:extLst>
          </p:nvPr>
        </p:nvGraphicFramePr>
        <p:xfrm>
          <a:off x="-174812" y="914400"/>
          <a:ext cx="8229600" cy="4996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550177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0" y="127000"/>
            <a:ext cx="9144000" cy="1016000"/>
          </a:xfrm>
        </p:spPr>
        <p:txBody>
          <a:bodyPr>
            <a:noAutofit/>
          </a:bodyPr>
          <a:lstStyle/>
          <a:p>
            <a:r>
              <a:rPr lang="en-US" sz="2800" dirty="0" smtClean="0">
                <a:latin typeface="Arial" pitchFamily="34" charset="0"/>
                <a:cs typeface="Arial" pitchFamily="34" charset="0"/>
              </a:rPr>
              <a:t>Comparison of SPM and Official Poverty Estimates by Race and Hispanic Origin: 2015</a:t>
            </a:r>
            <a:endParaRPr lang="en-US" sz="2800" dirty="0" smtClean="0">
              <a:effectLst/>
              <a:latin typeface="Arial" pitchFamily="34" charset="0"/>
              <a:cs typeface="Arial" pitchFamily="34" charset="0"/>
            </a:endParaRPr>
          </a:p>
        </p:txBody>
      </p:sp>
      <p:sp>
        <p:nvSpPr>
          <p:cNvPr id="160771" name="Rectangle 3"/>
          <p:cNvSpPr>
            <a:spLocks noChangeArrowheads="1"/>
          </p:cNvSpPr>
          <p:nvPr/>
        </p:nvSpPr>
        <p:spPr bwMode="auto">
          <a:xfrm>
            <a:off x="4119313" y="6172200"/>
            <a:ext cx="3957888" cy="685800"/>
          </a:xfrm>
          <a:prstGeom prst="rect">
            <a:avLst/>
          </a:prstGeom>
          <a:noFill/>
          <a:ln w="9525">
            <a:noFill/>
            <a:miter lim="800000"/>
            <a:headEnd/>
            <a:tailEnd/>
          </a:ln>
          <a:effectLst/>
        </p:spPr>
        <p:txBody>
          <a:bodyPr/>
          <a:lstStyle/>
          <a:p>
            <a:r>
              <a:rPr lang="en-US" sz="1000" dirty="0" smtClean="0">
                <a:latin typeface="Arial" pitchFamily="34" charset="0"/>
                <a:cs typeface="Arial" pitchFamily="34" charset="0"/>
              </a:rPr>
              <a:t>*</a:t>
            </a:r>
            <a:r>
              <a:rPr lang="en-US" sz="1000" dirty="0">
                <a:latin typeface="Arial" pitchFamily="34" charset="0"/>
                <a:cs typeface="Arial" pitchFamily="34" charset="0"/>
              </a:rPr>
              <a:t>Includes unrelated individuals under age </a:t>
            </a:r>
            <a:r>
              <a:rPr lang="en-US" sz="1000" dirty="0" smtClean="0">
                <a:latin typeface="Arial" pitchFamily="34" charset="0"/>
                <a:cs typeface="Arial" pitchFamily="34" charset="0"/>
              </a:rPr>
              <a:t>15.</a:t>
            </a:r>
          </a:p>
          <a:p>
            <a:r>
              <a:rPr lang="en-US" sz="1000" dirty="0" smtClean="0">
                <a:latin typeface="Arial" pitchFamily="34" charset="0"/>
                <a:cs typeface="Arial" pitchFamily="34" charset="0"/>
              </a:rPr>
              <a:t>Source</a:t>
            </a:r>
            <a:r>
              <a:rPr lang="en-US" sz="1000" dirty="0">
                <a:latin typeface="Arial" pitchFamily="34" charset="0"/>
                <a:cs typeface="Arial" pitchFamily="34" charset="0"/>
              </a:rPr>
              <a:t>: </a:t>
            </a:r>
            <a:r>
              <a:rPr lang="en-US" sz="1000" dirty="0" smtClean="0">
                <a:latin typeface="Arial" pitchFamily="34" charset="0"/>
                <a:cs typeface="Arial" pitchFamily="34" charset="0"/>
              </a:rPr>
              <a:t>U.S</a:t>
            </a:r>
            <a:r>
              <a:rPr lang="en-US" sz="1000" dirty="0">
                <a:latin typeface="Arial" pitchFamily="34" charset="0"/>
                <a:cs typeface="Arial" pitchFamily="34" charset="0"/>
              </a:rPr>
              <a:t>. Census Bureau, Current Population Survey, </a:t>
            </a:r>
            <a:r>
              <a:rPr lang="en-US" sz="1000" dirty="0" smtClean="0">
                <a:latin typeface="Arial" pitchFamily="34" charset="0"/>
                <a:cs typeface="Arial" pitchFamily="34" charset="0"/>
              </a:rPr>
              <a:t>2015 Annual </a:t>
            </a:r>
            <a:r>
              <a:rPr lang="en-US" sz="1000" dirty="0">
                <a:latin typeface="Arial" pitchFamily="34" charset="0"/>
                <a:cs typeface="Arial" pitchFamily="34" charset="0"/>
              </a:rPr>
              <a:t>Social and Economic </a:t>
            </a:r>
            <a:r>
              <a:rPr lang="en-US" sz="1000" dirty="0" smtClean="0">
                <a:latin typeface="Arial" pitchFamily="34" charset="0"/>
                <a:cs typeface="Arial" pitchFamily="34" charset="0"/>
              </a:rPr>
              <a:t>Supplement. </a:t>
            </a:r>
          </a:p>
          <a:p>
            <a:r>
              <a:rPr lang="en-US" sz="1000" dirty="0" smtClean="0">
                <a:latin typeface="Arial" pitchFamily="34" charset="0"/>
                <a:cs typeface="Arial" pitchFamily="34" charset="0"/>
              </a:rPr>
              <a:t>www.census.gov/library/publications/2015/demo/p60-254.html </a:t>
            </a:r>
            <a:endParaRPr lang="en-US" sz="1000" dirty="0">
              <a:latin typeface="Arial" pitchFamily="34" charset="0"/>
              <a:cs typeface="Arial" pitchFamily="34" charset="0"/>
            </a:endParaRPr>
          </a:p>
          <a:p>
            <a:pPr>
              <a:lnSpc>
                <a:spcPct val="100000"/>
              </a:lnSpc>
              <a:spcBef>
                <a:spcPts val="400"/>
              </a:spcBef>
            </a:pPr>
            <a:endParaRPr lang="en-US" sz="1000" dirty="0" smtClean="0">
              <a:latin typeface="Arial" pitchFamily="34" charset="0"/>
              <a:cs typeface="Arial" pitchFamily="34" charset="0"/>
            </a:endParaRPr>
          </a:p>
        </p:txBody>
      </p:sp>
      <p:graphicFrame>
        <p:nvGraphicFramePr>
          <p:cNvPr id="7" name="Chart 6"/>
          <p:cNvGraphicFramePr/>
          <p:nvPr>
            <p:extLst>
              <p:ext uri="{D42A27DB-BD31-4B8C-83A1-F6EECF244321}">
                <p14:modId xmlns:p14="http://schemas.microsoft.com/office/powerpoint/2010/main" val="3238440880"/>
              </p:ext>
            </p:extLst>
          </p:nvPr>
        </p:nvGraphicFramePr>
        <p:xfrm>
          <a:off x="533400" y="1600200"/>
          <a:ext cx="7951056"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5"/>
          <p:cNvSpPr>
            <a:spLocks noChangeArrowheads="1"/>
          </p:cNvSpPr>
          <p:nvPr/>
        </p:nvSpPr>
        <p:spPr bwMode="auto">
          <a:xfrm>
            <a:off x="990600" y="1367041"/>
            <a:ext cx="3802062" cy="228600"/>
          </a:xfrm>
          <a:prstGeom prst="rect">
            <a:avLst/>
          </a:prstGeom>
          <a:noFill/>
          <a:ln w="9525">
            <a:noFill/>
            <a:miter lim="800000"/>
            <a:headEnd/>
            <a:tailEnd/>
          </a:ln>
        </p:spPr>
        <p:txBody>
          <a:bodyPr wrap="none" lIns="0" tIns="0" rIns="0" bIns="0"/>
          <a:lstStyle/>
          <a:p>
            <a:r>
              <a:rPr lang="en-US" sz="1600" dirty="0" smtClean="0">
                <a:latin typeface="Arial" pitchFamily="34" charset="0"/>
                <a:cs typeface="Arial" pitchFamily="34" charset="0"/>
              </a:rPr>
              <a:t>Percent</a:t>
            </a:r>
            <a:endParaRPr lang="en-US" sz="1600" dirty="0">
              <a:latin typeface="Arial" pitchFamily="34" charset="0"/>
              <a:cs typeface="Arial" pitchFamily="34" charset="0"/>
            </a:endParaRPr>
          </a:p>
        </p:txBody>
      </p:sp>
      <p:sp>
        <p:nvSpPr>
          <p:cNvPr id="11" name="Rectangle 10"/>
          <p:cNvSpPr/>
          <p:nvPr/>
        </p:nvSpPr>
        <p:spPr>
          <a:xfrm>
            <a:off x="7303288" y="1366637"/>
            <a:ext cx="419100" cy="182880"/>
          </a:xfrm>
          <a:prstGeom prst="rect">
            <a:avLst/>
          </a:prstGeom>
          <a:solidFill>
            <a:schemeClr val="accent6"/>
          </a:solidFill>
          <a:ln>
            <a:noFill/>
          </a:ln>
          <a:effectLst/>
          <a:scene3d>
            <a:camera prst="orthographicFront">
              <a:rot lat="0" lon="0" rev="0"/>
            </a:camera>
            <a:lightRig rig="brightRoom" dir="t">
              <a:rot lat="0" lon="0" rev="600000"/>
            </a:lightRig>
          </a:scene3d>
          <a:sp3d prstMaterial="metal">
            <a:bevelT w="0" h="0"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14" name="Rectangle 13"/>
          <p:cNvSpPr>
            <a:spLocks noChangeArrowheads="1"/>
          </p:cNvSpPr>
          <p:nvPr/>
        </p:nvSpPr>
        <p:spPr bwMode="auto">
          <a:xfrm>
            <a:off x="7778890" y="1364851"/>
            <a:ext cx="628036" cy="246221"/>
          </a:xfrm>
          <a:prstGeom prst="rect">
            <a:avLst/>
          </a:prstGeom>
          <a:noFill/>
          <a:ln w="9525">
            <a:noFill/>
            <a:miter lim="800000"/>
            <a:headEnd/>
            <a:tailEnd/>
          </a:ln>
        </p:spPr>
        <p:txBody>
          <a:bodyPr wrap="square" lIns="0" tIns="0" rIns="0" bIns="0">
            <a:spAutoFit/>
          </a:bodyPr>
          <a:lstStyle/>
          <a:p>
            <a:pPr eaLnBrk="0" hangingPunct="0">
              <a:lnSpc>
                <a:spcPct val="100000"/>
              </a:lnSpc>
            </a:pPr>
            <a:r>
              <a:rPr lang="en-US" sz="1600" dirty="0" smtClean="0">
                <a:latin typeface="Arial" pitchFamily="34" charset="0"/>
                <a:cs typeface="Arial" pitchFamily="34" charset="0"/>
              </a:rPr>
              <a:t>SPM</a:t>
            </a:r>
            <a:endParaRPr lang="en-US" sz="1600" dirty="0">
              <a:latin typeface="Arial" pitchFamily="34" charset="0"/>
              <a:cs typeface="Arial" pitchFamily="34" charset="0"/>
            </a:endParaRPr>
          </a:p>
        </p:txBody>
      </p:sp>
      <p:sp>
        <p:nvSpPr>
          <p:cNvPr id="16" name="Rectangle 15"/>
          <p:cNvSpPr/>
          <p:nvPr/>
        </p:nvSpPr>
        <p:spPr>
          <a:xfrm>
            <a:off x="6060726" y="1356811"/>
            <a:ext cx="419100" cy="182880"/>
          </a:xfrm>
          <a:prstGeom prst="rect">
            <a:avLst/>
          </a:prstGeom>
          <a:solidFill>
            <a:schemeClr val="tx2"/>
          </a:solidFill>
          <a:ln>
            <a:noFill/>
          </a:ln>
          <a:effectLst/>
          <a:scene3d>
            <a:camera prst="orthographicFront">
              <a:rot lat="0" lon="0" rev="0"/>
            </a:camera>
            <a:lightRig rig="brightRoom" dir="t">
              <a:rot lat="0" lon="0" rev="600000"/>
            </a:lightRig>
          </a:scene3d>
          <a:sp3d prstMaterial="metal">
            <a:bevelT w="0" h="0"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17" name="Rectangle 16"/>
          <p:cNvSpPr>
            <a:spLocks noChangeArrowheads="1"/>
          </p:cNvSpPr>
          <p:nvPr/>
        </p:nvSpPr>
        <p:spPr bwMode="auto">
          <a:xfrm>
            <a:off x="6550112" y="1354515"/>
            <a:ext cx="753176" cy="246221"/>
          </a:xfrm>
          <a:prstGeom prst="rect">
            <a:avLst/>
          </a:prstGeom>
          <a:noFill/>
          <a:ln w="9525">
            <a:noFill/>
            <a:miter lim="800000"/>
            <a:headEnd/>
            <a:tailEnd/>
          </a:ln>
        </p:spPr>
        <p:txBody>
          <a:bodyPr wrap="square" lIns="0" tIns="0" rIns="0" bIns="0">
            <a:spAutoFit/>
          </a:bodyPr>
          <a:lstStyle/>
          <a:p>
            <a:pPr eaLnBrk="0" hangingPunct="0">
              <a:lnSpc>
                <a:spcPct val="100000"/>
              </a:lnSpc>
            </a:pPr>
            <a:r>
              <a:rPr lang="en-US" sz="1600" dirty="0" smtClean="0">
                <a:latin typeface="Arial" pitchFamily="34" charset="0"/>
                <a:cs typeface="Arial" pitchFamily="34" charset="0"/>
              </a:rPr>
              <a:t>Official*</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38168934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0" y="127000"/>
            <a:ext cx="9144000" cy="1016000"/>
          </a:xfrm>
        </p:spPr>
        <p:txBody>
          <a:bodyPr>
            <a:noAutofit/>
          </a:bodyPr>
          <a:lstStyle/>
          <a:p>
            <a:r>
              <a:rPr lang="en-US" sz="2800" dirty="0" smtClean="0">
                <a:latin typeface="Arial" pitchFamily="34" charset="0"/>
                <a:cs typeface="Arial" pitchFamily="34" charset="0"/>
              </a:rPr>
              <a:t>Comparison of SPM and Official Poverty Estimates by Nativity: 2015</a:t>
            </a:r>
            <a:endParaRPr lang="en-US" sz="2800" dirty="0" smtClean="0">
              <a:effectLst/>
              <a:latin typeface="Arial" pitchFamily="34" charset="0"/>
              <a:cs typeface="Arial" pitchFamily="34" charset="0"/>
            </a:endParaRPr>
          </a:p>
        </p:txBody>
      </p:sp>
      <p:sp>
        <p:nvSpPr>
          <p:cNvPr id="160771" name="Rectangle 3"/>
          <p:cNvSpPr>
            <a:spLocks noChangeArrowheads="1"/>
          </p:cNvSpPr>
          <p:nvPr/>
        </p:nvSpPr>
        <p:spPr bwMode="auto">
          <a:xfrm>
            <a:off x="4119313" y="6172200"/>
            <a:ext cx="3957888" cy="685800"/>
          </a:xfrm>
          <a:prstGeom prst="rect">
            <a:avLst/>
          </a:prstGeom>
          <a:noFill/>
          <a:ln w="9525">
            <a:noFill/>
            <a:miter lim="800000"/>
            <a:headEnd/>
            <a:tailEnd/>
          </a:ln>
          <a:effectLst/>
        </p:spPr>
        <p:txBody>
          <a:bodyPr/>
          <a:lstStyle/>
          <a:p>
            <a:r>
              <a:rPr lang="en-US" sz="1000" dirty="0" smtClean="0">
                <a:latin typeface="Arial" pitchFamily="34" charset="0"/>
                <a:cs typeface="Arial" pitchFamily="34" charset="0"/>
              </a:rPr>
              <a:t>*</a:t>
            </a:r>
            <a:r>
              <a:rPr lang="en-US" sz="1000" dirty="0">
                <a:latin typeface="Arial" pitchFamily="34" charset="0"/>
                <a:cs typeface="Arial" pitchFamily="34" charset="0"/>
              </a:rPr>
              <a:t>Includes unrelated individuals under age </a:t>
            </a:r>
            <a:r>
              <a:rPr lang="en-US" sz="1000" dirty="0" smtClean="0">
                <a:latin typeface="Arial" pitchFamily="34" charset="0"/>
                <a:cs typeface="Arial" pitchFamily="34" charset="0"/>
              </a:rPr>
              <a:t>15.</a:t>
            </a:r>
          </a:p>
          <a:p>
            <a:r>
              <a:rPr lang="en-US" sz="1000" dirty="0" smtClean="0">
                <a:latin typeface="Arial" pitchFamily="34" charset="0"/>
                <a:cs typeface="Arial" pitchFamily="34" charset="0"/>
              </a:rPr>
              <a:t>Source</a:t>
            </a:r>
            <a:r>
              <a:rPr lang="en-US" sz="1000" dirty="0">
                <a:latin typeface="Arial" pitchFamily="34" charset="0"/>
                <a:cs typeface="Arial" pitchFamily="34" charset="0"/>
              </a:rPr>
              <a:t>: </a:t>
            </a:r>
            <a:r>
              <a:rPr lang="en-US" sz="1000" dirty="0" smtClean="0">
                <a:latin typeface="Arial" pitchFamily="34" charset="0"/>
                <a:cs typeface="Arial" pitchFamily="34" charset="0"/>
              </a:rPr>
              <a:t>U.S</a:t>
            </a:r>
            <a:r>
              <a:rPr lang="en-US" sz="1000" dirty="0">
                <a:latin typeface="Arial" pitchFamily="34" charset="0"/>
                <a:cs typeface="Arial" pitchFamily="34" charset="0"/>
              </a:rPr>
              <a:t>. Census Bureau, Current Population Survey, </a:t>
            </a:r>
            <a:r>
              <a:rPr lang="en-US" sz="1000" dirty="0" smtClean="0">
                <a:latin typeface="Arial" pitchFamily="34" charset="0"/>
                <a:cs typeface="Arial" pitchFamily="34" charset="0"/>
              </a:rPr>
              <a:t>2015 Annual </a:t>
            </a:r>
            <a:r>
              <a:rPr lang="en-US" sz="1000" dirty="0">
                <a:latin typeface="Arial" pitchFamily="34" charset="0"/>
                <a:cs typeface="Arial" pitchFamily="34" charset="0"/>
              </a:rPr>
              <a:t>Social and Economic </a:t>
            </a:r>
            <a:r>
              <a:rPr lang="en-US" sz="1000" dirty="0" smtClean="0">
                <a:latin typeface="Arial" pitchFamily="34" charset="0"/>
                <a:cs typeface="Arial" pitchFamily="34" charset="0"/>
              </a:rPr>
              <a:t>Supplement. </a:t>
            </a:r>
          </a:p>
          <a:p>
            <a:r>
              <a:rPr lang="en-US" sz="1000" dirty="0" smtClean="0">
                <a:latin typeface="Arial" pitchFamily="34" charset="0"/>
                <a:cs typeface="Arial" pitchFamily="34" charset="0"/>
              </a:rPr>
              <a:t>www.census.gov/library/publications/2015/demo/p60-254.html </a:t>
            </a:r>
            <a:endParaRPr lang="en-US" sz="1000" dirty="0">
              <a:latin typeface="Arial" pitchFamily="34" charset="0"/>
              <a:cs typeface="Arial" pitchFamily="34" charset="0"/>
            </a:endParaRPr>
          </a:p>
          <a:p>
            <a:pPr>
              <a:lnSpc>
                <a:spcPct val="100000"/>
              </a:lnSpc>
              <a:spcBef>
                <a:spcPts val="400"/>
              </a:spcBef>
            </a:pPr>
            <a:endParaRPr lang="en-US" sz="1000" dirty="0" smtClean="0">
              <a:latin typeface="Arial" pitchFamily="34" charset="0"/>
              <a:cs typeface="Arial" pitchFamily="34" charset="0"/>
            </a:endParaRPr>
          </a:p>
        </p:txBody>
      </p:sp>
      <p:graphicFrame>
        <p:nvGraphicFramePr>
          <p:cNvPr id="7" name="Chart 6"/>
          <p:cNvGraphicFramePr/>
          <p:nvPr>
            <p:extLst>
              <p:ext uri="{D42A27DB-BD31-4B8C-83A1-F6EECF244321}">
                <p14:modId xmlns:p14="http://schemas.microsoft.com/office/powerpoint/2010/main" val="1081670487"/>
              </p:ext>
            </p:extLst>
          </p:nvPr>
        </p:nvGraphicFramePr>
        <p:xfrm>
          <a:off x="533400" y="1600200"/>
          <a:ext cx="7951056"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5"/>
          <p:cNvSpPr>
            <a:spLocks noChangeArrowheads="1"/>
          </p:cNvSpPr>
          <p:nvPr/>
        </p:nvSpPr>
        <p:spPr bwMode="auto">
          <a:xfrm>
            <a:off x="990600" y="1367041"/>
            <a:ext cx="3802062" cy="228600"/>
          </a:xfrm>
          <a:prstGeom prst="rect">
            <a:avLst/>
          </a:prstGeom>
          <a:noFill/>
          <a:ln w="9525">
            <a:noFill/>
            <a:miter lim="800000"/>
            <a:headEnd/>
            <a:tailEnd/>
          </a:ln>
        </p:spPr>
        <p:txBody>
          <a:bodyPr wrap="none" lIns="0" tIns="0" rIns="0" bIns="0"/>
          <a:lstStyle/>
          <a:p>
            <a:r>
              <a:rPr lang="en-US" sz="1600" dirty="0" smtClean="0">
                <a:latin typeface="Arial" pitchFamily="34" charset="0"/>
                <a:cs typeface="Arial" pitchFamily="34" charset="0"/>
              </a:rPr>
              <a:t>Percent</a:t>
            </a:r>
            <a:endParaRPr lang="en-US" sz="1600" dirty="0">
              <a:latin typeface="Arial" pitchFamily="34" charset="0"/>
              <a:cs typeface="Arial" pitchFamily="34" charset="0"/>
            </a:endParaRPr>
          </a:p>
        </p:txBody>
      </p:sp>
      <p:sp>
        <p:nvSpPr>
          <p:cNvPr id="11" name="Rectangle 10"/>
          <p:cNvSpPr/>
          <p:nvPr/>
        </p:nvSpPr>
        <p:spPr>
          <a:xfrm>
            <a:off x="7303288" y="1366637"/>
            <a:ext cx="419100" cy="182880"/>
          </a:xfrm>
          <a:prstGeom prst="rect">
            <a:avLst/>
          </a:prstGeom>
          <a:solidFill>
            <a:schemeClr val="accent6"/>
          </a:solidFill>
          <a:ln>
            <a:noFill/>
          </a:ln>
          <a:effectLst/>
          <a:scene3d>
            <a:camera prst="orthographicFront">
              <a:rot lat="0" lon="0" rev="0"/>
            </a:camera>
            <a:lightRig rig="brightRoom" dir="t">
              <a:rot lat="0" lon="0" rev="600000"/>
            </a:lightRig>
          </a:scene3d>
          <a:sp3d prstMaterial="metal">
            <a:bevelT w="0" h="0"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14" name="Rectangle 13"/>
          <p:cNvSpPr>
            <a:spLocks noChangeArrowheads="1"/>
          </p:cNvSpPr>
          <p:nvPr/>
        </p:nvSpPr>
        <p:spPr bwMode="auto">
          <a:xfrm>
            <a:off x="7778890" y="1364851"/>
            <a:ext cx="628036" cy="246221"/>
          </a:xfrm>
          <a:prstGeom prst="rect">
            <a:avLst/>
          </a:prstGeom>
          <a:noFill/>
          <a:ln w="9525">
            <a:noFill/>
            <a:miter lim="800000"/>
            <a:headEnd/>
            <a:tailEnd/>
          </a:ln>
        </p:spPr>
        <p:txBody>
          <a:bodyPr wrap="square" lIns="0" tIns="0" rIns="0" bIns="0">
            <a:spAutoFit/>
          </a:bodyPr>
          <a:lstStyle/>
          <a:p>
            <a:pPr eaLnBrk="0" hangingPunct="0">
              <a:lnSpc>
                <a:spcPct val="100000"/>
              </a:lnSpc>
            </a:pPr>
            <a:r>
              <a:rPr lang="en-US" sz="1600" dirty="0" smtClean="0">
                <a:latin typeface="Arial" pitchFamily="34" charset="0"/>
                <a:cs typeface="Arial" pitchFamily="34" charset="0"/>
              </a:rPr>
              <a:t>SPM</a:t>
            </a:r>
            <a:endParaRPr lang="en-US" sz="1600" dirty="0">
              <a:latin typeface="Arial" pitchFamily="34" charset="0"/>
              <a:cs typeface="Arial" pitchFamily="34" charset="0"/>
            </a:endParaRPr>
          </a:p>
        </p:txBody>
      </p:sp>
      <p:sp>
        <p:nvSpPr>
          <p:cNvPr id="16" name="Rectangle 15"/>
          <p:cNvSpPr/>
          <p:nvPr/>
        </p:nvSpPr>
        <p:spPr>
          <a:xfrm>
            <a:off x="6060726" y="1356811"/>
            <a:ext cx="419100" cy="182880"/>
          </a:xfrm>
          <a:prstGeom prst="rect">
            <a:avLst/>
          </a:prstGeom>
          <a:solidFill>
            <a:schemeClr val="tx2"/>
          </a:solidFill>
          <a:ln>
            <a:noFill/>
          </a:ln>
          <a:effectLst/>
          <a:scene3d>
            <a:camera prst="orthographicFront">
              <a:rot lat="0" lon="0" rev="0"/>
            </a:camera>
            <a:lightRig rig="brightRoom" dir="t">
              <a:rot lat="0" lon="0" rev="600000"/>
            </a:lightRig>
          </a:scene3d>
          <a:sp3d prstMaterial="metal">
            <a:bevelT w="0" h="0"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17" name="Rectangle 16"/>
          <p:cNvSpPr>
            <a:spLocks noChangeArrowheads="1"/>
          </p:cNvSpPr>
          <p:nvPr/>
        </p:nvSpPr>
        <p:spPr bwMode="auto">
          <a:xfrm>
            <a:off x="6550112" y="1354515"/>
            <a:ext cx="753176" cy="246221"/>
          </a:xfrm>
          <a:prstGeom prst="rect">
            <a:avLst/>
          </a:prstGeom>
          <a:noFill/>
          <a:ln w="9525">
            <a:noFill/>
            <a:miter lim="800000"/>
            <a:headEnd/>
            <a:tailEnd/>
          </a:ln>
        </p:spPr>
        <p:txBody>
          <a:bodyPr wrap="square" lIns="0" tIns="0" rIns="0" bIns="0">
            <a:spAutoFit/>
          </a:bodyPr>
          <a:lstStyle/>
          <a:p>
            <a:pPr eaLnBrk="0" hangingPunct="0">
              <a:lnSpc>
                <a:spcPct val="100000"/>
              </a:lnSpc>
            </a:pPr>
            <a:r>
              <a:rPr lang="en-US" sz="1600" dirty="0" smtClean="0">
                <a:latin typeface="Arial" pitchFamily="34" charset="0"/>
                <a:cs typeface="Arial" pitchFamily="34" charset="0"/>
              </a:rPr>
              <a:t>Official*</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5444960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tLang="en-US" sz="4000" dirty="0" smtClean="0"/>
              <a:t>OPM Resources</a:t>
            </a:r>
            <a:endParaRPr lang="en-US" sz="4000" dirty="0"/>
          </a:p>
        </p:txBody>
      </p:sp>
      <p:sp>
        <p:nvSpPr>
          <p:cNvPr id="3" name="Content Placeholder 2"/>
          <p:cNvSpPr>
            <a:spLocks noGrp="1"/>
          </p:cNvSpPr>
          <p:nvPr>
            <p:ph idx="1"/>
          </p:nvPr>
        </p:nvSpPr>
        <p:spPr>
          <a:xfrm>
            <a:off x="457200" y="1524000"/>
            <a:ext cx="8229600" cy="4602163"/>
          </a:xfrm>
          <a:ln>
            <a:noFill/>
          </a:ln>
        </p:spPr>
        <p:txBody>
          <a:bodyPr>
            <a:noAutofit/>
          </a:bodyPr>
          <a:lstStyle/>
          <a:p>
            <a:pPr>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Earnings</a:t>
            </a:r>
          </a:p>
          <a:p>
            <a:pPr>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Unemployment compensation</a:t>
            </a:r>
          </a:p>
          <a:p>
            <a:pPr>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Workers</a:t>
            </a:r>
            <a:r>
              <a:rPr lang="en-US" altLang="en-US" sz="2000" dirty="0">
                <a:latin typeface="Arial" panose="020B0604020202020204" pitchFamily="34" charset="0"/>
                <a:cs typeface="Arial" panose="020B0604020202020204" pitchFamily="34" charset="0"/>
              </a:rPr>
              <a:t>' </a:t>
            </a:r>
            <a:r>
              <a:rPr lang="en-US" altLang="en-US" sz="2000" dirty="0" smtClean="0">
                <a:latin typeface="Arial" panose="020B0604020202020204" pitchFamily="34" charset="0"/>
                <a:cs typeface="Arial" panose="020B0604020202020204" pitchFamily="34" charset="0"/>
              </a:rPr>
              <a:t>compensation</a:t>
            </a:r>
          </a:p>
          <a:p>
            <a:pPr>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Social Security</a:t>
            </a:r>
          </a:p>
          <a:p>
            <a:pPr>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Supplemental </a:t>
            </a:r>
            <a:r>
              <a:rPr lang="en-US" altLang="en-US" sz="2000" dirty="0">
                <a:latin typeface="Arial" panose="020B0604020202020204" pitchFamily="34" charset="0"/>
                <a:cs typeface="Arial" panose="020B0604020202020204" pitchFamily="34" charset="0"/>
              </a:rPr>
              <a:t>Security </a:t>
            </a:r>
            <a:r>
              <a:rPr lang="en-US" altLang="en-US" sz="2000" dirty="0" smtClean="0">
                <a:latin typeface="Arial" panose="020B0604020202020204" pitchFamily="34" charset="0"/>
                <a:cs typeface="Arial" panose="020B0604020202020204" pitchFamily="34" charset="0"/>
              </a:rPr>
              <a:t>Income</a:t>
            </a:r>
          </a:p>
          <a:p>
            <a:pPr>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Public assistance</a:t>
            </a:r>
          </a:p>
          <a:p>
            <a:pPr>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Veterans</a:t>
            </a:r>
            <a:r>
              <a:rPr lang="en-US" altLang="en-US" sz="2000" dirty="0">
                <a:latin typeface="Arial" panose="020B0604020202020204" pitchFamily="34" charset="0"/>
                <a:cs typeface="Arial" panose="020B0604020202020204" pitchFamily="34" charset="0"/>
              </a:rPr>
              <a:t>' </a:t>
            </a:r>
            <a:r>
              <a:rPr lang="en-US" altLang="en-US" sz="2000" dirty="0" smtClean="0">
                <a:latin typeface="Arial" panose="020B0604020202020204" pitchFamily="34" charset="0"/>
                <a:cs typeface="Arial" panose="020B0604020202020204" pitchFamily="34" charset="0"/>
              </a:rPr>
              <a:t>payments</a:t>
            </a:r>
          </a:p>
          <a:p>
            <a:pPr>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Survivor benefits</a:t>
            </a:r>
          </a:p>
          <a:p>
            <a:pPr>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Pension </a:t>
            </a:r>
            <a:r>
              <a:rPr lang="en-US" altLang="en-US" sz="2000" dirty="0">
                <a:latin typeface="Arial" panose="020B0604020202020204" pitchFamily="34" charset="0"/>
                <a:cs typeface="Arial" panose="020B0604020202020204" pitchFamily="34" charset="0"/>
              </a:rPr>
              <a:t>or retirement </a:t>
            </a:r>
            <a:r>
              <a:rPr lang="en-US" altLang="en-US" sz="2000" dirty="0" smtClean="0">
                <a:latin typeface="Arial" panose="020B0604020202020204" pitchFamily="34" charset="0"/>
                <a:cs typeface="Arial" panose="020B0604020202020204" pitchFamily="34" charset="0"/>
              </a:rPr>
              <a:t>income</a:t>
            </a:r>
          </a:p>
          <a:p>
            <a:pPr>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I</a:t>
            </a:r>
            <a:r>
              <a:rPr lang="en-US" altLang="en-US" sz="2000" dirty="0" smtClean="0">
                <a:latin typeface="Arial" panose="020B0604020202020204" pitchFamily="34" charset="0"/>
                <a:cs typeface="Arial" panose="020B0604020202020204" pitchFamily="34" charset="0"/>
              </a:rPr>
              <a:t>nterest</a:t>
            </a:r>
            <a:r>
              <a:rPr lang="en-US" altLang="en-US" sz="2000" dirty="0">
                <a:latin typeface="Arial" panose="020B0604020202020204" pitchFamily="34" charset="0"/>
                <a:cs typeface="Arial" panose="020B0604020202020204" pitchFamily="34" charset="0"/>
              </a:rPr>
              <a:t>, dividends, rents, royalties, income from estates, trusts, educational assistance, alimony, child support, assistance from outside the household, and other miscellaneous sources. </a:t>
            </a:r>
          </a:p>
        </p:txBody>
      </p:sp>
    </p:spTree>
    <p:extLst>
      <p:ext uri="{BB962C8B-B14F-4D97-AF65-F5344CB8AC3E}">
        <p14:creationId xmlns:p14="http://schemas.microsoft.com/office/powerpoint/2010/main" val="11603796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smtClean="0">
                <a:cs typeface="Times New Roman" pitchFamily="18" charset="0"/>
              </a:rPr>
              <a:t>SPM </a:t>
            </a:r>
            <a:r>
              <a:rPr lang="en-US" sz="3200" dirty="0">
                <a:cs typeface="Times New Roman" pitchFamily="18" charset="0"/>
              </a:rPr>
              <a:t>R</a:t>
            </a:r>
            <a:r>
              <a:rPr lang="en-US" sz="3200" dirty="0" smtClean="0">
                <a:cs typeface="Times New Roman" pitchFamily="18" charset="0"/>
              </a:rPr>
              <a:t>esources</a:t>
            </a:r>
            <a:br>
              <a:rPr lang="en-US" sz="3200" dirty="0" smtClean="0">
                <a:cs typeface="Times New Roman" pitchFamily="18" charset="0"/>
              </a:rPr>
            </a:br>
            <a:endParaRPr lang="en-US" sz="3200" dirty="0">
              <a:cs typeface="Times New Roman" pitchFamily="18" charset="0"/>
            </a:endParaRPr>
          </a:p>
        </p:txBody>
      </p:sp>
      <p:sp>
        <p:nvSpPr>
          <p:cNvPr id="3" name="Content Placeholder 2"/>
          <p:cNvSpPr>
            <a:spLocks noGrp="1"/>
          </p:cNvSpPr>
          <p:nvPr>
            <p:ph idx="1"/>
          </p:nvPr>
        </p:nvSpPr>
        <p:spPr>
          <a:xfrm>
            <a:off x="457200" y="1295400"/>
            <a:ext cx="8458200" cy="4876800"/>
          </a:xfrm>
        </p:spPr>
        <p:txBody>
          <a:bodyPr>
            <a:normAutofit fontScale="92500" lnSpcReduction="10000"/>
          </a:bodyPr>
          <a:lstStyle/>
          <a:p>
            <a:r>
              <a:rPr lang="en-US" sz="2400" dirty="0" smtClean="0">
                <a:cs typeface="Times New Roman" pitchFamily="18" charset="0"/>
              </a:rPr>
              <a:t>Adjust cash income in CPS ASEC with:</a:t>
            </a:r>
          </a:p>
          <a:p>
            <a:pPr>
              <a:buNone/>
            </a:pPr>
            <a:r>
              <a:rPr lang="en-US" sz="2400" dirty="0" smtClean="0">
                <a:cs typeface="Times New Roman" pitchFamily="18" charset="0"/>
              </a:rPr>
              <a:t>   </a:t>
            </a:r>
            <a:r>
              <a:rPr lang="en-US" sz="2800" dirty="0" smtClean="0">
                <a:cs typeface="Times New Roman" pitchFamily="18" charset="0"/>
              </a:rPr>
              <a:t> -  </a:t>
            </a:r>
            <a:r>
              <a:rPr lang="en-US" sz="2400" dirty="0" smtClean="0">
                <a:cs typeface="Times New Roman" pitchFamily="18" charset="0"/>
              </a:rPr>
              <a:t>In-kind benefits: </a:t>
            </a:r>
          </a:p>
          <a:p>
            <a:pPr lvl="2"/>
            <a:r>
              <a:rPr lang="en-US" dirty="0" smtClean="0">
                <a:cs typeface="Times New Roman" pitchFamily="18" charset="0"/>
              </a:rPr>
              <a:t>SNAP/Food stamps </a:t>
            </a:r>
          </a:p>
          <a:p>
            <a:pPr lvl="2"/>
            <a:r>
              <a:rPr lang="en-US" dirty="0" smtClean="0">
                <a:cs typeface="Times New Roman" pitchFamily="18" charset="0"/>
              </a:rPr>
              <a:t>Energy subsidies/LIHEAP</a:t>
            </a:r>
          </a:p>
          <a:p>
            <a:pPr lvl="2"/>
            <a:r>
              <a:rPr lang="en-US" dirty="0" smtClean="0">
                <a:cs typeface="Times New Roman" pitchFamily="18" charset="0"/>
              </a:rPr>
              <a:t>Housing subsidies</a:t>
            </a:r>
          </a:p>
          <a:p>
            <a:pPr lvl="2"/>
            <a:r>
              <a:rPr lang="en-US" dirty="0" smtClean="0">
                <a:cs typeface="Times New Roman" pitchFamily="18" charset="0"/>
              </a:rPr>
              <a:t>School lunch </a:t>
            </a:r>
          </a:p>
          <a:p>
            <a:pPr lvl="2"/>
            <a:r>
              <a:rPr lang="en-US" dirty="0" smtClean="0">
                <a:cs typeface="Times New Roman" pitchFamily="18" charset="0"/>
              </a:rPr>
              <a:t>WIC</a:t>
            </a:r>
          </a:p>
          <a:p>
            <a:pPr lvl="1">
              <a:buFontTx/>
              <a:buChar char="-"/>
            </a:pPr>
            <a:r>
              <a:rPr lang="en-US" sz="2400" dirty="0" smtClean="0">
                <a:cs typeface="Times New Roman" pitchFamily="18" charset="0"/>
              </a:rPr>
              <a:t>Subtract:</a:t>
            </a:r>
          </a:p>
          <a:p>
            <a:pPr lvl="2"/>
            <a:r>
              <a:rPr lang="en-US" dirty="0">
                <a:cs typeface="Times New Roman" pitchFamily="18" charset="0"/>
              </a:rPr>
              <a:t>Tax </a:t>
            </a:r>
            <a:r>
              <a:rPr lang="en-US" dirty="0" smtClean="0">
                <a:cs typeface="Times New Roman" pitchFamily="18" charset="0"/>
              </a:rPr>
              <a:t>liabilities/credits</a:t>
            </a:r>
          </a:p>
          <a:p>
            <a:pPr lvl="2"/>
            <a:r>
              <a:rPr lang="en-US" dirty="0" smtClean="0">
                <a:cs typeface="Times New Roman" pitchFamily="18" charset="0"/>
              </a:rPr>
              <a:t>Work expenses and child care</a:t>
            </a:r>
          </a:p>
          <a:p>
            <a:pPr lvl="2"/>
            <a:r>
              <a:rPr lang="en-US" dirty="0" smtClean="0">
                <a:cs typeface="Times New Roman" pitchFamily="18" charset="0"/>
              </a:rPr>
              <a:t>MOOP</a:t>
            </a:r>
          </a:p>
          <a:p>
            <a:pPr lvl="2"/>
            <a:r>
              <a:rPr lang="en-US" dirty="0" smtClean="0">
                <a:cs typeface="Times New Roman" pitchFamily="18" charset="0"/>
              </a:rPr>
              <a:t>Child support paid</a:t>
            </a:r>
          </a:p>
          <a:p>
            <a:endParaRPr lang="en-US" sz="2000" dirty="0"/>
          </a:p>
        </p:txBody>
      </p:sp>
    </p:spTree>
    <p:extLst>
      <p:ext uri="{BB962C8B-B14F-4D97-AF65-F5344CB8AC3E}">
        <p14:creationId xmlns:p14="http://schemas.microsoft.com/office/powerpoint/2010/main" val="2655560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tLang="en-US" sz="3600" u="sng" dirty="0">
                <a:latin typeface="Arial" charset="0"/>
              </a:rPr>
              <a:t>Current Population Survey (CPS</a:t>
            </a:r>
            <a:r>
              <a:rPr lang="en-US" altLang="en-US" sz="3600" dirty="0">
                <a:latin typeface="Arial" charset="0"/>
              </a:rPr>
              <a:t>)</a:t>
            </a:r>
            <a:endParaRPr lang="en-US" sz="3600" dirty="0"/>
          </a:p>
        </p:txBody>
      </p:sp>
      <p:sp>
        <p:nvSpPr>
          <p:cNvPr id="3" name="Content Placeholder 2"/>
          <p:cNvSpPr>
            <a:spLocks noGrp="1"/>
          </p:cNvSpPr>
          <p:nvPr>
            <p:ph sz="half" idx="1"/>
          </p:nvPr>
        </p:nvSpPr>
        <p:spPr>
          <a:xfrm>
            <a:off x="457200" y="1371600"/>
            <a:ext cx="4038600" cy="4754563"/>
          </a:xfrm>
          <a:ln>
            <a:solidFill>
              <a:srgbClr val="000000"/>
            </a:solidFill>
          </a:ln>
        </p:spPr>
        <p:txBody>
          <a:bodyPr>
            <a:noAutofit/>
          </a:bodyPr>
          <a:lstStyle/>
          <a:p>
            <a:pPr>
              <a:buFont typeface="Arial" panose="020B0604020202020204" pitchFamily="34" charset="0"/>
              <a:buChar char="•"/>
            </a:pPr>
            <a:r>
              <a:rPr lang="en-US" altLang="en-US" sz="1600" dirty="0">
                <a:latin typeface="Arial" charset="0"/>
              </a:rPr>
              <a:t>Produce specific socioeconomic and demographic estimates for the United States </a:t>
            </a:r>
            <a:r>
              <a:rPr lang="en-US" altLang="en-US" sz="1600" dirty="0" smtClean="0">
                <a:latin typeface="Arial" charset="0"/>
              </a:rPr>
              <a:t>and </a:t>
            </a:r>
            <a:r>
              <a:rPr lang="en-US" altLang="en-US" sz="1600" dirty="0">
                <a:latin typeface="Arial" charset="0"/>
              </a:rPr>
              <a:t>states for </a:t>
            </a:r>
            <a:r>
              <a:rPr lang="en-US" altLang="en-US" sz="1600" dirty="0" smtClean="0">
                <a:latin typeface="Arial" charset="0"/>
              </a:rPr>
              <a:t>total population and selected subpopulations</a:t>
            </a:r>
            <a:r>
              <a:rPr lang="en-US" altLang="en-US" sz="1600" dirty="0">
                <a:latin typeface="Arial" charset="0"/>
              </a:rPr>
              <a:t>. </a:t>
            </a:r>
          </a:p>
          <a:p>
            <a:pPr>
              <a:buFont typeface="Arial" panose="020B0604020202020204" pitchFamily="34" charset="0"/>
              <a:buChar char="•"/>
            </a:pPr>
            <a:r>
              <a:rPr lang="en-US" altLang="en-US" sz="1600" dirty="0" smtClean="0">
                <a:latin typeface="Arial" charset="0"/>
              </a:rPr>
              <a:t>With </a:t>
            </a:r>
            <a:r>
              <a:rPr lang="en-US" altLang="en-US" sz="1600" dirty="0">
                <a:latin typeface="Arial" charset="0"/>
              </a:rPr>
              <a:t>the Annual  Social Economic Supplement </a:t>
            </a:r>
            <a:r>
              <a:rPr lang="en-US" altLang="en-US" sz="1600" dirty="0" smtClean="0">
                <a:latin typeface="Arial" charset="0"/>
              </a:rPr>
              <a:t> (ASEC), provide </a:t>
            </a:r>
            <a:r>
              <a:rPr lang="en-US" altLang="en-US" sz="1600" dirty="0">
                <a:latin typeface="Arial" charset="0"/>
              </a:rPr>
              <a:t>timely estimates of income and health insurance, as well as official poverty estimates.</a:t>
            </a:r>
          </a:p>
          <a:p>
            <a:pPr>
              <a:buFont typeface="Arial" panose="020B0604020202020204" pitchFamily="34" charset="0"/>
              <a:buChar char="•"/>
            </a:pPr>
            <a:r>
              <a:rPr lang="en-US" altLang="en-US" sz="1600" dirty="0">
                <a:latin typeface="Arial" charset="0"/>
              </a:rPr>
              <a:t>Annual sample size is about 100,000 addresses.</a:t>
            </a:r>
          </a:p>
          <a:p>
            <a:pPr>
              <a:buFont typeface="Arial" panose="020B0604020202020204" pitchFamily="34" charset="0"/>
              <a:buChar char="•"/>
            </a:pPr>
            <a:r>
              <a:rPr lang="en-US" altLang="en-US" sz="1600" dirty="0">
                <a:latin typeface="Arial" charset="0"/>
              </a:rPr>
              <a:t>Telephone and personal-visit interviews for the 50 states and the District of Columbia. The CPS is a voluntary survey</a:t>
            </a:r>
            <a:r>
              <a:rPr lang="en-US" altLang="en-US" sz="1600" dirty="0" smtClean="0">
                <a:latin typeface="Arial" charset="0"/>
              </a:rPr>
              <a:t>.</a:t>
            </a:r>
            <a:endParaRPr lang="en-US" altLang="en-US" sz="1600" dirty="0">
              <a:latin typeface="Arial" charset="0"/>
            </a:endParaRPr>
          </a:p>
        </p:txBody>
      </p:sp>
      <p:pic>
        <p:nvPicPr>
          <p:cNvPr id="7"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15591" y="1600200"/>
            <a:ext cx="3503817" cy="4525963"/>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900241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685800"/>
            <a:ext cx="4038600" cy="5440363"/>
          </a:xfrm>
        </p:spPr>
        <p:txBody>
          <a:bodyPr/>
          <a:lstStyle/>
          <a:p>
            <a:pPr>
              <a:buFont typeface="Arial" panose="020B0604020202020204" pitchFamily="34" charset="0"/>
              <a:buChar char="•"/>
            </a:pPr>
            <a:r>
              <a:rPr lang="en-US" altLang="en-US" sz="1600" dirty="0">
                <a:latin typeface="Arial" charset="0"/>
              </a:rPr>
              <a:t>CPS ASEC asks a series of 50 questions about  various sources of income, including questions about the amount of several noncash benefits such as food stamps and employment-related health insurance, during the previous calendar year.</a:t>
            </a:r>
          </a:p>
          <a:p>
            <a:pPr>
              <a:buFont typeface="Arial" panose="020B0604020202020204" pitchFamily="34" charset="0"/>
              <a:buChar char="•"/>
            </a:pPr>
            <a:r>
              <a:rPr lang="en-US" altLang="en-US" sz="1600" dirty="0">
                <a:latin typeface="Arial" charset="0"/>
              </a:rPr>
              <a:t>Interviews conducted between February-April, asks about last calendar year income.</a:t>
            </a:r>
          </a:p>
          <a:p>
            <a:pPr>
              <a:buFont typeface="Arial" panose="020B0604020202020204" pitchFamily="34" charset="0"/>
              <a:buChar char="•"/>
            </a:pPr>
            <a:r>
              <a:rPr lang="en-US" altLang="en-US" sz="1600" dirty="0">
                <a:latin typeface="Arial" charset="0"/>
              </a:rPr>
              <a:t>Unrelated subfamilies are identified and poverty status is determined as a family</a:t>
            </a:r>
          </a:p>
          <a:p>
            <a:pPr>
              <a:buFont typeface="Arial" panose="020B0604020202020204" pitchFamily="34" charset="0"/>
              <a:buChar char="•"/>
            </a:pPr>
            <a:r>
              <a:rPr lang="en-US" altLang="en-US" sz="1600" dirty="0">
                <a:latin typeface="Arial" charset="0"/>
              </a:rPr>
              <a:t>Rich historical data</a:t>
            </a:r>
          </a:p>
          <a:p>
            <a:pPr lvl="1">
              <a:buFont typeface="Arial" panose="020B0604020202020204" pitchFamily="34" charset="0"/>
              <a:buChar char="•"/>
            </a:pPr>
            <a:r>
              <a:rPr lang="en-US" altLang="en-US" sz="1600" dirty="0">
                <a:latin typeface="Arial" charset="0"/>
              </a:rPr>
              <a:t>For characteristics of  U.S. population – since 1959</a:t>
            </a:r>
          </a:p>
          <a:p>
            <a:pPr lvl="1">
              <a:buFont typeface="Arial" panose="020B0604020202020204" pitchFamily="34" charset="0"/>
              <a:buChar char="•"/>
            </a:pPr>
            <a:r>
              <a:rPr lang="en-US" altLang="en-US" sz="1600" dirty="0">
                <a:latin typeface="Arial" charset="0"/>
              </a:rPr>
              <a:t>For state level – since 1980</a:t>
            </a:r>
          </a:p>
          <a:p>
            <a:endParaRPr lang="en-US" dirty="0"/>
          </a:p>
        </p:txBody>
      </p:sp>
      <p:sp>
        <p:nvSpPr>
          <p:cNvPr id="2" name="Content Placeholder 1"/>
          <p:cNvSpPr>
            <a:spLocks noGrp="1"/>
          </p:cNvSpPr>
          <p:nvPr>
            <p:ph sz="half" idx="1"/>
          </p:nvPr>
        </p:nvSpPr>
        <p:spPr/>
        <p:txBody>
          <a:bodyPr/>
          <a:lstStyle/>
          <a:p>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73" y="191048"/>
            <a:ext cx="4241256"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67648"/>
            <a:ext cx="3657600" cy="2765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9034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38699"/>
            <a:ext cx="2990851"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4929186"/>
            <a:ext cx="255270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42874"/>
            <a:ext cx="5286375"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flipH="1" flipV="1">
            <a:off x="76200" y="0"/>
            <a:ext cx="19050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90950" y="4662487"/>
            <a:ext cx="1085850" cy="266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ChangeAspect="1" noChangeArrowheads="1"/>
          </p:cNvPicPr>
          <p:nvPr/>
        </p:nvPicPr>
        <p:blipFill>
          <a:blip r:embed="rId5"/>
          <a:srcRect/>
          <a:stretch>
            <a:fillRect/>
          </a:stretch>
        </p:blipFill>
        <p:spPr bwMode="auto">
          <a:xfrm>
            <a:off x="5419725" y="2416418"/>
            <a:ext cx="1406678" cy="1858720"/>
          </a:xfrm>
          <a:prstGeom prst="rect">
            <a:avLst/>
          </a:prstGeom>
          <a:noFill/>
          <a:ln w="9525">
            <a:solidFill>
              <a:srgbClr val="4F81BD"/>
            </a:solidFill>
            <a:miter lim="800000"/>
            <a:headEnd/>
            <a:tailEnd/>
          </a:ln>
        </p:spPr>
      </p:pic>
      <p:pic>
        <p:nvPicPr>
          <p:cNvPr id="12"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6143" t="17659" r="32625" b="5952"/>
          <a:stretch/>
        </p:blipFill>
        <p:spPr bwMode="auto">
          <a:xfrm>
            <a:off x="5791200" y="2961481"/>
            <a:ext cx="1333916" cy="18343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4964" y="3403212"/>
            <a:ext cx="1447800" cy="19391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5379" y="3931044"/>
            <a:ext cx="1594158" cy="21057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Straight Connector 7"/>
          <p:cNvCxnSpPr/>
          <p:nvPr/>
        </p:nvCxnSpPr>
        <p:spPr>
          <a:xfrm>
            <a:off x="5086350" y="4572000"/>
            <a:ext cx="1159029" cy="1371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4733925" y="4351928"/>
            <a:ext cx="352425" cy="136925"/>
            <a:chOff x="4800600" y="4358875"/>
            <a:chExt cx="352425" cy="136925"/>
          </a:xfrm>
        </p:grpSpPr>
        <p:cxnSp>
          <p:nvCxnSpPr>
            <p:cNvPr id="16" name="Straight Connector 15"/>
            <p:cNvCxnSpPr/>
            <p:nvPr/>
          </p:nvCxnSpPr>
          <p:spPr>
            <a:xfrm>
              <a:off x="4800600" y="4495800"/>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00600" y="4372767"/>
              <a:ext cx="0" cy="123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53025" y="4358875"/>
              <a:ext cx="0" cy="12303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27827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8610600" cy="3307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4823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381000"/>
            <a:ext cx="8932221" cy="513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3769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
            <a:ext cx="8991600" cy="4573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724400"/>
            <a:ext cx="7315200" cy="882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76400" y="2677180"/>
            <a:ext cx="1066800" cy="523220"/>
          </a:xfrm>
          <a:prstGeom prst="rect">
            <a:avLst/>
          </a:prstGeom>
          <a:solidFill>
            <a:schemeClr val="tx1">
              <a:lumMod val="75000"/>
              <a:lumOff val="25000"/>
            </a:schemeClr>
          </a:solidFill>
        </p:spPr>
        <p:txBody>
          <a:bodyPr wrap="square" rtlCol="0">
            <a:spAutoFit/>
          </a:bodyPr>
          <a:lstStyle/>
          <a:p>
            <a:pPr algn="ctr"/>
            <a:r>
              <a:rPr lang="en-US" sz="2800" dirty="0" smtClean="0">
                <a:solidFill>
                  <a:schemeClr val="bg1"/>
                </a:solidFill>
                <a:latin typeface="Arial Rounded MT Bold" panose="020F0704030504030204" pitchFamily="34" charset="0"/>
              </a:rPr>
              <a:t>1963</a:t>
            </a:r>
            <a:endParaRPr lang="en-US" sz="2800" dirty="0">
              <a:solidFill>
                <a:schemeClr val="bg1"/>
              </a:solidFill>
              <a:latin typeface="Arial Rounded MT Bold" panose="020F0704030504030204" pitchFamily="34" charset="0"/>
            </a:endParaRPr>
          </a:p>
        </p:txBody>
      </p:sp>
      <p:sp>
        <p:nvSpPr>
          <p:cNvPr id="5" name="TextBox 4"/>
          <p:cNvSpPr txBox="1"/>
          <p:nvPr/>
        </p:nvSpPr>
        <p:spPr>
          <a:xfrm>
            <a:off x="6172200" y="2670795"/>
            <a:ext cx="1066800" cy="523220"/>
          </a:xfrm>
          <a:prstGeom prst="rect">
            <a:avLst/>
          </a:prstGeom>
          <a:solidFill>
            <a:schemeClr val="tx1">
              <a:lumMod val="75000"/>
              <a:lumOff val="25000"/>
            </a:schemeClr>
          </a:solidFill>
        </p:spPr>
        <p:txBody>
          <a:bodyPr wrap="square" rtlCol="0">
            <a:spAutoFit/>
          </a:bodyPr>
          <a:lstStyle/>
          <a:p>
            <a:pPr algn="ctr"/>
            <a:r>
              <a:rPr lang="en-US" sz="2800" dirty="0" smtClean="0">
                <a:solidFill>
                  <a:schemeClr val="bg1"/>
                </a:solidFill>
                <a:latin typeface="Arial Rounded MT Bold" panose="020F0704030504030204" pitchFamily="34" charset="0"/>
              </a:rPr>
              <a:t>2015</a:t>
            </a:r>
            <a:endParaRPr lang="en-US" sz="28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40730619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6200"/>
            <a:ext cx="8574758" cy="258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43200"/>
            <a:ext cx="7162800" cy="3780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40990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altLang="en-US" sz="3600" u="sng" dirty="0" smtClean="0"/>
              <a:t>2015 Official Thresholds</a:t>
            </a: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443038"/>
            <a:ext cx="8362950" cy="465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53946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altLang="en-US" sz="3600" u="sng" dirty="0" smtClean="0"/>
              <a:t>2015 SPM Thresholds</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40" y="1143000"/>
            <a:ext cx="4846542" cy="721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1674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38113"/>
            <a:ext cx="8286750" cy="658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6912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solidFill>
            <a:schemeClr val="accent5">
              <a:lumMod val="40000"/>
              <a:lumOff val="60000"/>
            </a:schemeClr>
          </a:solidFill>
        </p:spPr>
        <p:txBody>
          <a:bodyPr>
            <a:normAutofit fontScale="90000"/>
          </a:bodyPr>
          <a:lstStyle/>
          <a:p>
            <a:pPr eaLnBrk="1" hangingPunct="1"/>
            <a:r>
              <a:rPr lang="en-US" sz="3600" dirty="0" smtClean="0"/>
              <a:t>Supplemental Poverty Measure (SPM)</a:t>
            </a:r>
          </a:p>
        </p:txBody>
      </p:sp>
      <p:sp>
        <p:nvSpPr>
          <p:cNvPr id="2" name="Content Placeholder 1"/>
          <p:cNvSpPr>
            <a:spLocks noGrp="1"/>
          </p:cNvSpPr>
          <p:nvPr>
            <p:ph sz="half" idx="2"/>
          </p:nvPr>
        </p:nvSpPr>
        <p:spPr>
          <a:xfrm>
            <a:off x="457200" y="1828800"/>
            <a:ext cx="3962400" cy="4297363"/>
          </a:xfrm>
        </p:spPr>
        <p:txBody>
          <a:bodyPr>
            <a:normAutofit fontScale="85000" lnSpcReduction="20000"/>
          </a:bodyPr>
          <a:lstStyle/>
          <a:p>
            <a:pPr>
              <a:buNone/>
            </a:pPr>
            <a:r>
              <a:rPr lang="en-US" b="1" dirty="0"/>
              <a:t>Observations from the Interagency Technical Working Group (ITWG) - March 2, 2010</a:t>
            </a:r>
          </a:p>
          <a:p>
            <a:pPr lvl="1"/>
            <a:r>
              <a:rPr lang="en-US" dirty="0"/>
              <a:t>Will not replace the official poverty measure</a:t>
            </a:r>
          </a:p>
          <a:p>
            <a:pPr lvl="1"/>
            <a:r>
              <a:rPr lang="en-US" dirty="0"/>
              <a:t>Will not be used for resource allocation or program eligibility</a:t>
            </a:r>
          </a:p>
          <a:p>
            <a:pPr lvl="1"/>
            <a:r>
              <a:rPr lang="en-US" dirty="0"/>
              <a:t>Census Bureau and BLS responsible for improving and updating the measure</a:t>
            </a:r>
          </a:p>
          <a:p>
            <a:pPr lvl="1"/>
            <a:r>
              <a:rPr lang="en-US" dirty="0"/>
              <a:t>Continued research and improvement</a:t>
            </a:r>
          </a:p>
          <a:p>
            <a:pPr lvl="1"/>
            <a:r>
              <a:rPr lang="en-US" dirty="0"/>
              <a:t>Based on National Academy of Sciences expert panel recommendations in </a:t>
            </a:r>
            <a:r>
              <a:rPr lang="en-US" i="1" dirty="0"/>
              <a:t>Measuring Poverty: A New Approach (</a:t>
            </a:r>
            <a:r>
              <a:rPr lang="en-US" i="1" dirty="0" err="1"/>
              <a:t>Citro</a:t>
            </a:r>
            <a:r>
              <a:rPr lang="en-US" i="1" dirty="0"/>
              <a:t> and Michael,</a:t>
            </a:r>
            <a:r>
              <a:rPr lang="en-US" dirty="0"/>
              <a:t>1995)</a:t>
            </a:r>
          </a:p>
          <a:p>
            <a:endParaRPr lang="en-US" dirty="0"/>
          </a:p>
        </p:txBody>
      </p:sp>
      <p:sp>
        <p:nvSpPr>
          <p:cNvPr id="5" name="Slide Number Placeholder 3"/>
          <p:cNvSpPr>
            <a:spLocks noGrp="1"/>
          </p:cNvSpPr>
          <p:nvPr>
            <p:ph type="sldNum" sz="quarter" idx="12"/>
          </p:nvPr>
        </p:nvSpPr>
        <p:spPr/>
        <p:txBody>
          <a:bodyPr/>
          <a:lstStyle/>
          <a:p>
            <a:fld id="{8C6B5B77-4519-43AE-B0BC-D3C0E1CB2607}" type="slidenum">
              <a:rPr lang="en-US" smtClean="0">
                <a:solidFill>
                  <a:schemeClr val="bg1"/>
                </a:solidFill>
              </a:rPr>
              <a:pPr/>
              <a:t>6</a:t>
            </a:fld>
            <a:endParaRPr lang="en-US" dirty="0">
              <a:solidFill>
                <a:schemeClr val="bg1"/>
              </a:solidFill>
            </a:endParaRPr>
          </a:p>
        </p:txBody>
      </p:sp>
      <p:sp>
        <p:nvSpPr>
          <p:cNvPr id="20482" name="Slide Number Placeholder 3"/>
          <p:cNvSpPr>
            <a:spLocks noGrp="1"/>
          </p:cNvSpPr>
          <p:nvPr>
            <p:ph type="sldNum" sz="quarter" idx="4294967295"/>
          </p:nvPr>
        </p:nvSpPr>
        <p:spPr>
          <a:xfrm>
            <a:off x="0" y="6356350"/>
            <a:ext cx="2133600" cy="365125"/>
          </a:xfrm>
          <a:prstGeom prst="rect">
            <a:avLst/>
          </a:prstGeom>
          <a:noFill/>
        </p:spPr>
        <p:txBody>
          <a:bodyPr/>
          <a:lstStyle/>
          <a:p>
            <a:fld id="{F5B0FC6C-4258-47E3-9263-0B33C7268AE0}" type="slidenum">
              <a:rPr lang="en-US" smtClean="0"/>
              <a:pPr/>
              <a:t>6</a:t>
            </a:fld>
            <a:endParaRPr lang="en-US" smtClean="0"/>
          </a:p>
        </p:txBody>
      </p:sp>
      <p:sp>
        <p:nvSpPr>
          <p:cNvPr id="3" name="Content Placeholder 2"/>
          <p:cNvSpPr>
            <a:spLocks noGrp="1"/>
          </p:cNvSpPr>
          <p:nvPr>
            <p:ph sz="quarter" idx="4"/>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828800"/>
            <a:ext cx="4418944" cy="448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1162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Criticisms of the Official Poverty Measure</a:t>
            </a:r>
            <a:endParaRPr lang="en-US" sz="3600" dirty="0"/>
          </a:p>
        </p:txBody>
      </p:sp>
      <p:sp>
        <p:nvSpPr>
          <p:cNvPr id="3" name="Content Placeholder 2"/>
          <p:cNvSpPr>
            <a:spLocks noGrp="1"/>
          </p:cNvSpPr>
          <p:nvPr>
            <p:ph idx="1"/>
          </p:nvPr>
        </p:nvSpPr>
        <p:spPr/>
        <p:txBody>
          <a:bodyPr>
            <a:normAutofit fontScale="92500"/>
          </a:bodyPr>
          <a:lstStyle/>
          <a:p>
            <a:pPr>
              <a:lnSpc>
                <a:spcPct val="100000"/>
              </a:lnSpc>
            </a:pPr>
            <a:r>
              <a:rPr lang="en-US" sz="3600" dirty="0"/>
              <a:t>The official measure does not account </a:t>
            </a:r>
            <a:r>
              <a:rPr lang="en-US" sz="3600" dirty="0" smtClean="0"/>
              <a:t>for:</a:t>
            </a:r>
            <a:endParaRPr lang="en-US" sz="3600" dirty="0"/>
          </a:p>
          <a:p>
            <a:pPr lvl="1">
              <a:lnSpc>
                <a:spcPct val="100000"/>
              </a:lnSpc>
              <a:buFont typeface="Arial" pitchFamily="34" charset="0"/>
              <a:buChar char="•"/>
            </a:pPr>
            <a:r>
              <a:rPr lang="en-US" sz="3200" dirty="0"/>
              <a:t>Provision of in-kind benefits</a:t>
            </a:r>
          </a:p>
          <a:p>
            <a:pPr lvl="1">
              <a:lnSpc>
                <a:spcPct val="100000"/>
              </a:lnSpc>
              <a:buFont typeface="Arial" pitchFamily="34" charset="0"/>
              <a:buChar char="•"/>
            </a:pPr>
            <a:r>
              <a:rPr lang="en-US" sz="3200" dirty="0"/>
              <a:t>Necessary expenses (taxes, health care, work)</a:t>
            </a:r>
          </a:p>
          <a:p>
            <a:pPr lvl="1">
              <a:buFont typeface="Arial" pitchFamily="34" charset="0"/>
              <a:buChar char="•"/>
            </a:pPr>
            <a:r>
              <a:rPr lang="en-US" sz="3200" dirty="0"/>
              <a:t>Changes in family or household structure</a:t>
            </a:r>
          </a:p>
          <a:p>
            <a:pPr lvl="1">
              <a:lnSpc>
                <a:spcPct val="100000"/>
              </a:lnSpc>
              <a:buFont typeface="Arial" pitchFamily="34" charset="0"/>
              <a:buChar char="•"/>
            </a:pPr>
            <a:r>
              <a:rPr lang="en-US" sz="3200" dirty="0"/>
              <a:t>Higher standards and levels of living since 1965</a:t>
            </a:r>
          </a:p>
          <a:p>
            <a:pPr lvl="1">
              <a:lnSpc>
                <a:spcPct val="100000"/>
              </a:lnSpc>
              <a:buFont typeface="Arial" pitchFamily="34" charset="0"/>
              <a:buChar char="•"/>
            </a:pPr>
            <a:r>
              <a:rPr lang="en-US" sz="3200" dirty="0"/>
              <a:t>Geographic price differences among regions</a:t>
            </a:r>
          </a:p>
          <a:p>
            <a:pPr marL="0" indent="0">
              <a:buNone/>
            </a:pPr>
            <a:endParaRPr lang="en-US" dirty="0"/>
          </a:p>
        </p:txBody>
      </p:sp>
    </p:spTree>
    <p:extLst>
      <p:ext uri="{BB962C8B-B14F-4D97-AF65-F5344CB8AC3E}">
        <p14:creationId xmlns:p14="http://schemas.microsoft.com/office/powerpoint/2010/main" val="3366123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13530941"/>
              </p:ext>
            </p:extLst>
          </p:nvPr>
        </p:nvGraphicFramePr>
        <p:xfrm>
          <a:off x="381000" y="609600"/>
          <a:ext cx="8610601" cy="5749810"/>
        </p:xfrm>
        <a:graphic>
          <a:graphicData uri="http://schemas.openxmlformats.org/drawingml/2006/table">
            <a:tbl>
              <a:tblPr/>
              <a:tblGrid>
                <a:gridCol w="1447800"/>
                <a:gridCol w="3048000"/>
                <a:gridCol w="4114801"/>
              </a:tblGrid>
              <a:tr h="533400">
                <a:tc gridSpan="3">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2000" b="1" i="0" u="none" strike="noStrike" dirty="0" smtClean="0">
                          <a:solidFill>
                            <a:srgbClr val="000000"/>
                          </a:solidFill>
                          <a:latin typeface="Calibri"/>
                        </a:rPr>
                        <a:t> Poverty Measure Concepts:</a:t>
                      </a:r>
                      <a:r>
                        <a:rPr lang="en-US" sz="2000" b="1" i="0" u="none" strike="noStrike" baseline="0" dirty="0" smtClean="0">
                          <a:solidFill>
                            <a:srgbClr val="000000"/>
                          </a:solidFill>
                          <a:latin typeface="Calibri"/>
                        </a:rPr>
                        <a:t> </a:t>
                      </a:r>
                      <a:r>
                        <a:rPr lang="en-US" sz="2000" b="1" i="0" u="none" strike="noStrike" baseline="0" dirty="0" smtClean="0">
                          <a:solidFill>
                            <a:srgbClr val="000000"/>
                          </a:solidFill>
                          <a:latin typeface="+mn-lt"/>
                        </a:rPr>
                        <a:t>Official vs Supplemental Poverty Measure</a:t>
                      </a:r>
                      <a:endParaRPr lang="en-US" sz="2000" b="1" i="0" u="none" strike="noStrike" baseline="0" dirty="0" smtClean="0">
                        <a:solidFill>
                          <a:srgbClr val="000000"/>
                        </a:solidFill>
                        <a:latin typeface="Calibri"/>
                      </a:endParaRPr>
                    </a:p>
                    <a:p>
                      <a:pPr algn="l" fontAlgn="b"/>
                      <a:endParaRPr lang="en-US" sz="500" b="1" i="0" u="none" strike="noStrike" baseline="0" dirty="0" smtClean="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70090">
                <a:tc>
                  <a:txBody>
                    <a:bodyPr/>
                    <a:lstStyle/>
                    <a:p>
                      <a:pPr algn="l" fontAlgn="b"/>
                      <a:endParaRPr lang="en-US" sz="1800" b="0" i="0" u="none" strike="noStrike" dirty="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Official</a:t>
                      </a:r>
                      <a:endParaRPr lang="en-US" sz="1800" b="1" i="0" u="none" strike="noStrike" dirty="0">
                        <a:solidFill>
                          <a:srgbClr val="000000"/>
                        </a:solidFill>
                        <a:latin typeface="Calibri"/>
                      </a:endParaRPr>
                    </a:p>
                  </a:txBody>
                  <a:tcPr marL="6819" marR="6819" marT="6819"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SPM</a:t>
                      </a:r>
                      <a:endParaRPr lang="en-US" sz="1800" b="1" i="0" u="none" strike="noStrike" dirty="0">
                        <a:solidFill>
                          <a:srgbClr val="000000"/>
                        </a:solidFill>
                        <a:latin typeface="Calibri"/>
                      </a:endParaRPr>
                    </a:p>
                  </a:txBody>
                  <a:tcPr marL="6819" marR="6819" marT="6819"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r>
              <a:tr h="370090">
                <a:tc>
                  <a:txBody>
                    <a:bodyPr/>
                    <a:lstStyle/>
                    <a:p>
                      <a:pPr algn="l" fontAlgn="b"/>
                      <a:r>
                        <a:rPr lang="en-US" sz="1800" b="0" i="0" u="none" strike="noStrike" dirty="0" smtClean="0">
                          <a:solidFill>
                            <a:srgbClr val="000000"/>
                          </a:solidFill>
                          <a:latin typeface="Calibri"/>
                        </a:rPr>
                        <a:t>Measurement units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US" sz="1800" b="0" i="0" u="none" strike="noStrike" baseline="0" dirty="0" smtClean="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70090">
                <a:tc>
                  <a:txBody>
                    <a:bodyPr/>
                    <a:lstStyle/>
                    <a:p>
                      <a:pPr algn="l" fontAlgn="b"/>
                      <a:r>
                        <a:rPr lang="en-US" sz="1800" b="0" i="0" u="none" strike="noStrike" dirty="0" smtClean="0">
                          <a:solidFill>
                            <a:srgbClr val="000000"/>
                          </a:solidFill>
                          <a:latin typeface="Calibri"/>
                        </a:rPr>
                        <a:t>Poverty threshold</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40404">
                <a:tc>
                  <a:txBody>
                    <a:bodyPr/>
                    <a:lstStyle/>
                    <a:p>
                      <a:pPr algn="l" fontAlgn="b"/>
                      <a:r>
                        <a:rPr lang="en-US" sz="1800" b="0" i="0" u="none" strike="noStrike" dirty="0" smtClean="0">
                          <a:solidFill>
                            <a:srgbClr val="000000"/>
                          </a:solidFill>
                          <a:latin typeface="Calibri"/>
                        </a:rPr>
                        <a:t>Threshold adjustments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090">
                <a:tc>
                  <a:txBody>
                    <a:bodyPr/>
                    <a:lstStyle/>
                    <a:p>
                      <a:pPr algn="l" fontAlgn="b"/>
                      <a:r>
                        <a:rPr lang="en-US" sz="1800" b="0" i="0" u="none" strike="noStrike" dirty="0" smtClean="0">
                          <a:solidFill>
                            <a:srgbClr val="000000"/>
                          </a:solidFill>
                          <a:latin typeface="Calibri"/>
                        </a:rPr>
                        <a:t>Updating thresholds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370090">
                <a:tc>
                  <a:txBody>
                    <a:bodyPr/>
                    <a:lstStyle/>
                    <a:p>
                      <a:pPr algn="l" fontAlgn="b"/>
                      <a:r>
                        <a:rPr lang="en-US" sz="1800" b="0" i="0" u="none" strike="noStrike" dirty="0" smtClean="0">
                          <a:solidFill>
                            <a:srgbClr val="000000"/>
                          </a:solidFill>
                          <a:latin typeface="Calibri"/>
                        </a:rPr>
                        <a:t>Resource measure</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43534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55196178"/>
              </p:ext>
            </p:extLst>
          </p:nvPr>
        </p:nvGraphicFramePr>
        <p:xfrm>
          <a:off x="381000" y="609600"/>
          <a:ext cx="8610601" cy="5749810"/>
        </p:xfrm>
        <a:graphic>
          <a:graphicData uri="http://schemas.openxmlformats.org/drawingml/2006/table">
            <a:tbl>
              <a:tblPr/>
              <a:tblGrid>
                <a:gridCol w="1447800"/>
                <a:gridCol w="3048000"/>
                <a:gridCol w="4114801"/>
              </a:tblGrid>
              <a:tr h="533400">
                <a:tc gridSpan="3">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2000" b="1" i="0" u="none" strike="noStrike" dirty="0" smtClean="0">
                          <a:solidFill>
                            <a:srgbClr val="000000"/>
                          </a:solidFill>
                          <a:latin typeface="Calibri"/>
                        </a:rPr>
                        <a:t> Poverty Measure Concepts:</a:t>
                      </a:r>
                      <a:r>
                        <a:rPr lang="en-US" sz="2000" b="1" i="0" u="none" strike="noStrike" baseline="0" dirty="0" smtClean="0">
                          <a:solidFill>
                            <a:srgbClr val="000000"/>
                          </a:solidFill>
                          <a:latin typeface="Calibri"/>
                        </a:rPr>
                        <a:t> </a:t>
                      </a:r>
                      <a:r>
                        <a:rPr lang="en-US" sz="2000" b="1" i="0" u="none" strike="noStrike" baseline="0" dirty="0" smtClean="0">
                          <a:solidFill>
                            <a:srgbClr val="000000"/>
                          </a:solidFill>
                          <a:latin typeface="+mn-lt"/>
                        </a:rPr>
                        <a:t>Official vs Supplemental Poverty Measure</a:t>
                      </a:r>
                      <a:endParaRPr lang="en-US" sz="2000" b="1" i="0" u="none" strike="noStrike" baseline="0" dirty="0" smtClean="0">
                        <a:solidFill>
                          <a:srgbClr val="000000"/>
                        </a:solidFill>
                        <a:latin typeface="Calibri"/>
                      </a:endParaRPr>
                    </a:p>
                    <a:p>
                      <a:pPr algn="l" fontAlgn="b"/>
                      <a:endParaRPr lang="en-US" sz="500" b="1" i="0" u="none" strike="noStrike" baseline="0" dirty="0" smtClean="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70090">
                <a:tc>
                  <a:txBody>
                    <a:bodyPr/>
                    <a:lstStyle/>
                    <a:p>
                      <a:pPr algn="l" fontAlgn="b"/>
                      <a:endParaRPr lang="en-US" sz="1800" b="0" i="0" u="none" strike="noStrike" dirty="0">
                        <a:solidFill>
                          <a:srgbClr val="000000"/>
                        </a:solidFill>
                        <a:latin typeface="Calibri"/>
                      </a:endParaRPr>
                    </a:p>
                  </a:txBody>
                  <a:tcPr marL="6819" marR="6819" marT="681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Official</a:t>
                      </a:r>
                      <a:endParaRPr lang="en-US" sz="1800" b="1" i="0" u="none" strike="noStrike" dirty="0">
                        <a:solidFill>
                          <a:srgbClr val="000000"/>
                        </a:solidFill>
                        <a:latin typeface="Calibri"/>
                      </a:endParaRPr>
                    </a:p>
                  </a:txBody>
                  <a:tcPr marL="6819" marR="6819" marT="6819"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c>
                  <a:txBody>
                    <a:bodyPr/>
                    <a:lstStyle/>
                    <a:p>
                      <a:pPr algn="ctr" fontAlgn="b"/>
                      <a:r>
                        <a:rPr lang="en-US" sz="1800" b="1" i="0" u="none" strike="noStrike" dirty="0" smtClean="0">
                          <a:solidFill>
                            <a:srgbClr val="000000"/>
                          </a:solidFill>
                          <a:latin typeface="Calibri"/>
                        </a:rPr>
                        <a:t>SPM</a:t>
                      </a:r>
                      <a:endParaRPr lang="en-US" sz="1800" b="1" i="0" u="none" strike="noStrike" dirty="0">
                        <a:solidFill>
                          <a:srgbClr val="000000"/>
                        </a:solidFill>
                        <a:latin typeface="Calibri"/>
                      </a:endParaRPr>
                    </a:p>
                  </a:txBody>
                  <a:tcPr marL="6819" marR="6819" marT="6819"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90000"/>
                      </a:schemeClr>
                    </a:solidFill>
                  </a:tcPr>
                </a:tc>
              </a:tr>
              <a:tr h="370090">
                <a:tc>
                  <a:txBody>
                    <a:bodyPr/>
                    <a:lstStyle/>
                    <a:p>
                      <a:pPr algn="l" fontAlgn="b"/>
                      <a:r>
                        <a:rPr lang="en-US" sz="1800" b="0" i="0" u="none" strike="noStrike" dirty="0" smtClean="0">
                          <a:solidFill>
                            <a:srgbClr val="000000"/>
                          </a:solidFill>
                          <a:latin typeface="Calibri"/>
                        </a:rPr>
                        <a:t>Measurement units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dirty="0" smtClean="0">
                          <a:solidFill>
                            <a:srgbClr val="000000"/>
                          </a:solidFill>
                          <a:latin typeface="Calibri"/>
                        </a:rPr>
                        <a:t>Family</a:t>
                      </a:r>
                      <a:r>
                        <a:rPr lang="en-US" sz="1800" b="0" i="0" u="none" strike="noStrike" baseline="0" dirty="0" smtClean="0">
                          <a:solidFill>
                            <a:srgbClr val="000000"/>
                          </a:solidFill>
                          <a:latin typeface="Calibri"/>
                        </a:rPr>
                        <a:t> only</a:t>
                      </a: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800" b="0" i="0" u="none" strike="noStrike" smtClean="0">
                          <a:solidFill>
                            <a:srgbClr val="000000"/>
                          </a:solidFill>
                          <a:latin typeface="Calibri"/>
                        </a:rPr>
                        <a:t>OPM</a:t>
                      </a:r>
                      <a:r>
                        <a:rPr lang="en-US" sz="1800" b="0" i="0" u="none" strike="noStrike" baseline="0" smtClean="0">
                          <a:solidFill>
                            <a:srgbClr val="000000"/>
                          </a:solidFill>
                          <a:latin typeface="Calibri"/>
                        </a:rPr>
                        <a:t> plus unmarried partners, unrelated children and foster children</a:t>
                      </a:r>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70090">
                <a:tc>
                  <a:txBody>
                    <a:bodyPr/>
                    <a:lstStyle/>
                    <a:p>
                      <a:pPr algn="l" fontAlgn="b"/>
                      <a:r>
                        <a:rPr lang="en-US" sz="1800" b="0" i="0" u="none" strike="noStrike" dirty="0" smtClean="0">
                          <a:solidFill>
                            <a:srgbClr val="000000"/>
                          </a:solidFill>
                          <a:latin typeface="Calibri"/>
                        </a:rPr>
                        <a:t>Poverty threshold</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840404">
                <a:tc>
                  <a:txBody>
                    <a:bodyPr/>
                    <a:lstStyle/>
                    <a:p>
                      <a:pPr algn="l" fontAlgn="b"/>
                      <a:r>
                        <a:rPr lang="en-US" sz="1800" b="0" i="0" u="none" strike="noStrike" dirty="0" smtClean="0">
                          <a:solidFill>
                            <a:srgbClr val="000000"/>
                          </a:solidFill>
                          <a:latin typeface="Calibri"/>
                        </a:rPr>
                        <a:t>Threshold adjustments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090">
                <a:tc>
                  <a:txBody>
                    <a:bodyPr/>
                    <a:lstStyle/>
                    <a:p>
                      <a:pPr algn="l" fontAlgn="b"/>
                      <a:r>
                        <a:rPr lang="en-US" sz="1800" b="0" i="0" u="none" strike="noStrike" dirty="0" smtClean="0">
                          <a:solidFill>
                            <a:srgbClr val="000000"/>
                          </a:solidFill>
                          <a:latin typeface="Calibri"/>
                        </a:rPr>
                        <a:t>Updating thresholds</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endParaRPr lang="en-US" sz="1800" b="0" i="0" u="none" strike="noStrike" dirty="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370090">
                <a:tc>
                  <a:txBody>
                    <a:bodyPr/>
                    <a:lstStyle/>
                    <a:p>
                      <a:pPr algn="l" fontAlgn="b"/>
                      <a:r>
                        <a:rPr lang="en-US" sz="1800" b="0" i="0" u="none" strike="noStrike" dirty="0" smtClean="0">
                          <a:solidFill>
                            <a:srgbClr val="000000"/>
                          </a:solidFill>
                          <a:latin typeface="Calibri"/>
                        </a:rPr>
                        <a:t>Resource measure</a:t>
                      </a:r>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a:solidFill>
                          <a:srgbClr val="000000"/>
                        </a:solidFill>
                        <a:latin typeface="Calibri"/>
                      </a:endParaRPr>
                    </a:p>
                  </a:txBody>
                  <a:tcPr marL="45720" marR="4572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p>
                      <a:pPr algn="ctr" fontAlgn="b"/>
                      <a:endParaRPr lang="en-US" sz="1800" b="0" i="0" u="none" strike="noStrike" dirty="0" smtClean="0">
                        <a:solidFill>
                          <a:srgbClr val="000000"/>
                        </a:solidFill>
                        <a:latin typeface="Calibri"/>
                      </a:endParaRPr>
                    </a:p>
                  </a:txBody>
                  <a:tcPr marL="45720" marR="4572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93691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AMO_REPORTCONTROLSVISIBLE" val="Empty"/>
  <p:tag name="_AMO_UNIQUEIDENTIFIER" val="e55b6e83-ccf5-4076-800c-1610857a25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14330</TotalTime>
  <Words>2684</Words>
  <Application>Microsoft Office PowerPoint</Application>
  <PresentationFormat>On-screen Show (4:3)</PresentationFormat>
  <Paragraphs>580</Paragraphs>
  <Slides>56</Slides>
  <Notes>27</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Office Theme</vt:lpstr>
      <vt:lpstr>Custom Design</vt:lpstr>
      <vt:lpstr>Understanding the Supplemental Poverty Measure</vt:lpstr>
      <vt:lpstr>   </vt:lpstr>
      <vt:lpstr>Official Poverty and Supplemental Poverty Estimates for 2015 released in September 2016</vt:lpstr>
      <vt:lpstr>PowerPoint Presentation</vt:lpstr>
      <vt:lpstr>PowerPoint Presentation</vt:lpstr>
      <vt:lpstr>Supplemental Poverty Measure (SPM)</vt:lpstr>
      <vt:lpstr>Criticisms of the Official Poverty Measure</vt:lpstr>
      <vt:lpstr>PowerPoint Presentation</vt:lpstr>
      <vt:lpstr>PowerPoint Presentation</vt:lpstr>
      <vt:lpstr>PowerPoint Presentation</vt:lpstr>
      <vt:lpstr>PowerPoint Presentation</vt:lpstr>
      <vt:lpstr>PowerPoint Presentation</vt:lpstr>
      <vt:lpstr>PowerPoint Presentation</vt:lpstr>
      <vt:lpstr>How to Determine Poverty Status</vt:lpstr>
      <vt:lpstr>How to Determine Poverty Status (cont.)</vt:lpstr>
      <vt:lpstr>Comparison of SPM and Official Poverty Estimates by Age: 2015</vt:lpstr>
      <vt:lpstr>Change in Number of People in Poverty After Including Each Element: 2015 (In millions) </vt:lpstr>
      <vt:lpstr>Change in Number of People in Poverty After Including Each Element: 2015 (In millions) </vt:lpstr>
      <vt:lpstr>Change in Number of People in Poverty After Including Each Element: 2015 (In millions) </vt:lpstr>
      <vt:lpstr>Change in Number of People in Poverty After Including Each Element: 2015 (In millions) </vt:lpstr>
      <vt:lpstr>Change in Number of People in Poverty After Including Each Element: 2015 (In millions) </vt:lpstr>
      <vt:lpstr>PowerPoint Presentation</vt:lpstr>
      <vt:lpstr>When to Use ACS- CPS Data</vt:lpstr>
      <vt:lpstr>Why Try to Implement the SPM in the ACS?</vt:lpstr>
      <vt:lpstr>Challenges when implementing the SPM using the ACS</vt:lpstr>
      <vt:lpstr>   </vt:lpstr>
      <vt:lpstr>Data  on Noncash Benefits:  CPS vs. ACS</vt:lpstr>
      <vt:lpstr>Data on Necessary Expenditures</vt:lpstr>
      <vt:lpstr>Comparing CPS and ACS Poverty Estimates</vt:lpstr>
      <vt:lpstr>2011 Official Poverty Rates:  CPS vs ACS</vt:lpstr>
      <vt:lpstr>2011 SPM Poverty Rates:  CPS vs ACS</vt:lpstr>
      <vt:lpstr>How do State Poverty Rates Using the SPM Compare to the Official Poverty Rates?</vt:lpstr>
      <vt:lpstr>How Much do Noncash Benefits Decrease SPM Rates?</vt:lpstr>
      <vt:lpstr>How Much do Necessary Expenses Increase SPM Rates?</vt:lpstr>
      <vt:lpstr>Comparing ACS, CPS ASEC and State Specific SPM Estimates:  2011</vt:lpstr>
      <vt:lpstr>How to Find ACS data on American Factfinder (AFF)</vt:lpstr>
      <vt:lpstr>How to Find CPS  Data</vt:lpstr>
      <vt:lpstr>PowerPoint Presentation</vt:lpstr>
      <vt:lpstr>PowerPoint Presentation</vt:lpstr>
      <vt:lpstr>Understanding the Supplemental Poverty Measure</vt:lpstr>
      <vt:lpstr>EXTRA SLIDES</vt:lpstr>
      <vt:lpstr>Official and SPM Thresholds:  2014 and 2015</vt:lpstr>
      <vt:lpstr>PowerPoint Presentation</vt:lpstr>
      <vt:lpstr>Comparison of SPM and Official Poverty Estimates by Race and Hispanic Origin: 2015</vt:lpstr>
      <vt:lpstr>Comparison of SPM and Official Poverty Estimates by Nativity: 2015</vt:lpstr>
      <vt:lpstr>OPM Resources</vt:lpstr>
      <vt:lpstr>SPM Resources </vt:lpstr>
      <vt:lpstr>Current Population Survey (CPS)</vt:lpstr>
      <vt:lpstr>PowerPoint Presentation</vt:lpstr>
      <vt:lpstr>PowerPoint Presentation</vt:lpstr>
      <vt:lpstr>PowerPoint Presentation</vt:lpstr>
      <vt:lpstr>PowerPoint Presentation</vt:lpstr>
      <vt:lpstr>PowerPoint Presentation</vt:lpstr>
      <vt:lpstr>2015 Official Thresholds</vt:lpstr>
      <vt:lpstr>2015 SPM Thresholds</vt:lpstr>
      <vt:lpstr>PowerPoint Presentation</vt:lpstr>
    </vt:vector>
  </TitlesOfParts>
  <Company>U.S. Department of Commerce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johns225</dc:creator>
  <cp:lastModifiedBy>Trudi J Renwick</cp:lastModifiedBy>
  <cp:revision>106</cp:revision>
  <cp:lastPrinted>2016-11-15T16:19:17Z</cp:lastPrinted>
  <dcterms:created xsi:type="dcterms:W3CDTF">2014-02-21T16:52:57Z</dcterms:created>
  <dcterms:modified xsi:type="dcterms:W3CDTF">2016-11-28T16:52:35Z</dcterms:modified>
</cp:coreProperties>
</file>